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9"/>
  </p:notesMasterIdLst>
  <p:sldIdLst>
    <p:sldId id="256" r:id="rId2"/>
    <p:sldId id="31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79" r:id="rId27"/>
    <p:sldId id="312" r:id="rId28"/>
    <p:sldId id="311"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525C5-C475-41F0-A30D-AA9512E09037}" v="7" dt="2021-09-10T17:23:34.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114" y="2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wrence, Mike" userId="dadcee63-4a58-4d7b-993f-71abd5946272" providerId="ADAL" clId="{B75525C5-C475-41F0-A30D-AA9512E09037}"/>
    <pc:docChg chg="custSel addSld modSld sldOrd">
      <pc:chgData name="Lawrence, Mike" userId="dadcee63-4a58-4d7b-993f-71abd5946272" providerId="ADAL" clId="{B75525C5-C475-41F0-A30D-AA9512E09037}" dt="2021-09-10T18:44:47.201" v="718" actId="20577"/>
      <pc:docMkLst>
        <pc:docMk/>
      </pc:docMkLst>
      <pc:sldChg chg="modNotesTx">
        <pc:chgData name="Lawrence, Mike" userId="dadcee63-4a58-4d7b-993f-71abd5946272" providerId="ADAL" clId="{B75525C5-C475-41F0-A30D-AA9512E09037}" dt="2021-09-10T17:15:42.225" v="174" actId="20577"/>
        <pc:sldMkLst>
          <pc:docMk/>
          <pc:sldMk cId="0" sldId="256"/>
        </pc:sldMkLst>
      </pc:sldChg>
      <pc:sldChg chg="modSp mod">
        <pc:chgData name="Lawrence, Mike" userId="dadcee63-4a58-4d7b-993f-71abd5946272" providerId="ADAL" clId="{B75525C5-C475-41F0-A30D-AA9512E09037}" dt="2021-09-10T17:21:04.057" v="207" actId="20577"/>
        <pc:sldMkLst>
          <pc:docMk/>
          <pc:sldMk cId="0" sldId="259"/>
        </pc:sldMkLst>
        <pc:spChg chg="mod">
          <ac:chgData name="Lawrence, Mike" userId="dadcee63-4a58-4d7b-993f-71abd5946272" providerId="ADAL" clId="{B75525C5-C475-41F0-A30D-AA9512E09037}" dt="2021-09-10T17:21:04.057" v="207" actId="20577"/>
          <ac:spMkLst>
            <pc:docMk/>
            <pc:sldMk cId="0" sldId="259"/>
            <ac:spMk id="81" creationId="{00000000-0000-0000-0000-000000000000}"/>
          </ac:spMkLst>
        </pc:spChg>
      </pc:sldChg>
      <pc:sldChg chg="modSp mod modNotesTx">
        <pc:chgData name="Lawrence, Mike" userId="dadcee63-4a58-4d7b-993f-71abd5946272" providerId="ADAL" clId="{B75525C5-C475-41F0-A30D-AA9512E09037}" dt="2021-09-10T17:29:10.068" v="383" actId="20577"/>
        <pc:sldMkLst>
          <pc:docMk/>
          <pc:sldMk cId="0" sldId="263"/>
        </pc:sldMkLst>
        <pc:spChg chg="mod">
          <ac:chgData name="Lawrence, Mike" userId="dadcee63-4a58-4d7b-993f-71abd5946272" providerId="ADAL" clId="{B75525C5-C475-41F0-A30D-AA9512E09037}" dt="2021-09-10T17:29:10.068" v="383" actId="20577"/>
          <ac:spMkLst>
            <pc:docMk/>
            <pc:sldMk cId="0" sldId="263"/>
            <ac:spMk id="108" creationId="{00000000-0000-0000-0000-000000000000}"/>
          </ac:spMkLst>
        </pc:spChg>
      </pc:sldChg>
      <pc:sldChg chg="modNotesTx">
        <pc:chgData name="Lawrence, Mike" userId="dadcee63-4a58-4d7b-993f-71abd5946272" providerId="ADAL" clId="{B75525C5-C475-41F0-A30D-AA9512E09037}" dt="2021-09-10T17:31:34.136" v="384"/>
        <pc:sldMkLst>
          <pc:docMk/>
          <pc:sldMk cId="0" sldId="264"/>
        </pc:sldMkLst>
      </pc:sldChg>
      <pc:sldChg chg="modNotesTx">
        <pc:chgData name="Lawrence, Mike" userId="dadcee63-4a58-4d7b-993f-71abd5946272" providerId="ADAL" clId="{B75525C5-C475-41F0-A30D-AA9512E09037}" dt="2021-09-10T17:33:35.541" v="501" actId="20577"/>
        <pc:sldMkLst>
          <pc:docMk/>
          <pc:sldMk cId="0" sldId="265"/>
        </pc:sldMkLst>
      </pc:sldChg>
      <pc:sldChg chg="mod modShow">
        <pc:chgData name="Lawrence, Mike" userId="dadcee63-4a58-4d7b-993f-71abd5946272" providerId="ADAL" clId="{B75525C5-C475-41F0-A30D-AA9512E09037}" dt="2021-09-10T17:36:56.154" v="502" actId="729"/>
        <pc:sldMkLst>
          <pc:docMk/>
          <pc:sldMk cId="0" sldId="267"/>
        </pc:sldMkLst>
      </pc:sldChg>
      <pc:sldChg chg="modSp mod">
        <pc:chgData name="Lawrence, Mike" userId="dadcee63-4a58-4d7b-993f-71abd5946272" providerId="ADAL" clId="{B75525C5-C475-41F0-A30D-AA9512E09037}" dt="2021-09-10T17:39:10.566" v="505" actId="20577"/>
        <pc:sldMkLst>
          <pc:docMk/>
          <pc:sldMk cId="0" sldId="270"/>
        </pc:sldMkLst>
        <pc:spChg chg="mod">
          <ac:chgData name="Lawrence, Mike" userId="dadcee63-4a58-4d7b-993f-71abd5946272" providerId="ADAL" clId="{B75525C5-C475-41F0-A30D-AA9512E09037}" dt="2021-09-10T17:39:10.566" v="505" actId="20577"/>
          <ac:spMkLst>
            <pc:docMk/>
            <pc:sldMk cId="0" sldId="270"/>
            <ac:spMk id="160" creationId="{00000000-0000-0000-0000-000000000000}"/>
          </ac:spMkLst>
        </pc:spChg>
      </pc:sldChg>
      <pc:sldChg chg="modSp mod">
        <pc:chgData name="Lawrence, Mike" userId="dadcee63-4a58-4d7b-993f-71abd5946272" providerId="ADAL" clId="{B75525C5-C475-41F0-A30D-AA9512E09037}" dt="2021-09-10T18:09:36.235" v="587" actId="20577"/>
        <pc:sldMkLst>
          <pc:docMk/>
          <pc:sldMk cId="0" sldId="279"/>
        </pc:sldMkLst>
        <pc:spChg chg="mod">
          <ac:chgData name="Lawrence, Mike" userId="dadcee63-4a58-4d7b-993f-71abd5946272" providerId="ADAL" clId="{B75525C5-C475-41F0-A30D-AA9512E09037}" dt="2021-09-10T18:09:36.235" v="587" actId="20577"/>
          <ac:spMkLst>
            <pc:docMk/>
            <pc:sldMk cId="0" sldId="279"/>
            <ac:spMk id="237" creationId="{00000000-0000-0000-0000-000000000000}"/>
          </ac:spMkLst>
        </pc:spChg>
      </pc:sldChg>
      <pc:sldChg chg="modSp mod ord modNotes">
        <pc:chgData name="Lawrence, Mike" userId="dadcee63-4a58-4d7b-993f-71abd5946272" providerId="ADAL" clId="{B75525C5-C475-41F0-A30D-AA9512E09037}" dt="2021-09-10T17:48:02.200" v="510"/>
        <pc:sldMkLst>
          <pc:docMk/>
          <pc:sldMk cId="0" sldId="280"/>
        </pc:sldMkLst>
        <pc:spChg chg="mod">
          <ac:chgData name="Lawrence, Mike" userId="dadcee63-4a58-4d7b-993f-71abd5946272" providerId="ADAL" clId="{B75525C5-C475-41F0-A30D-AA9512E09037}" dt="2021-09-10T17:48:02.200" v="510"/>
          <ac:spMkLst>
            <pc:docMk/>
            <pc:sldMk cId="0" sldId="280"/>
            <ac:spMk id="245" creationId="{00000000-0000-0000-0000-000000000000}"/>
          </ac:spMkLst>
        </pc:spChg>
      </pc:sldChg>
      <pc:sldChg chg="delSp modSp mod">
        <pc:chgData name="Lawrence, Mike" userId="dadcee63-4a58-4d7b-993f-71abd5946272" providerId="ADAL" clId="{B75525C5-C475-41F0-A30D-AA9512E09037}" dt="2021-09-10T18:13:41.731" v="622" actId="1076"/>
        <pc:sldMkLst>
          <pc:docMk/>
          <pc:sldMk cId="0" sldId="284"/>
        </pc:sldMkLst>
        <pc:spChg chg="del mod">
          <ac:chgData name="Lawrence, Mike" userId="dadcee63-4a58-4d7b-993f-71abd5946272" providerId="ADAL" clId="{B75525C5-C475-41F0-A30D-AA9512E09037}" dt="2021-09-10T18:13:35.436" v="619" actId="478"/>
          <ac:spMkLst>
            <pc:docMk/>
            <pc:sldMk cId="0" sldId="284"/>
            <ac:spMk id="269" creationId="{00000000-0000-0000-0000-000000000000}"/>
          </ac:spMkLst>
        </pc:spChg>
        <pc:picChg chg="mod">
          <ac:chgData name="Lawrence, Mike" userId="dadcee63-4a58-4d7b-993f-71abd5946272" providerId="ADAL" clId="{B75525C5-C475-41F0-A30D-AA9512E09037}" dt="2021-09-10T18:13:41.731" v="622" actId="1076"/>
          <ac:picMkLst>
            <pc:docMk/>
            <pc:sldMk cId="0" sldId="284"/>
            <ac:picMk id="270" creationId="{00000000-0000-0000-0000-000000000000}"/>
          </ac:picMkLst>
        </pc:picChg>
      </pc:sldChg>
      <pc:sldChg chg="modSp mod">
        <pc:chgData name="Lawrence, Mike" userId="dadcee63-4a58-4d7b-993f-71abd5946272" providerId="ADAL" clId="{B75525C5-C475-41F0-A30D-AA9512E09037}" dt="2021-09-10T18:15:33.419" v="680" actId="20577"/>
        <pc:sldMkLst>
          <pc:docMk/>
          <pc:sldMk cId="0" sldId="285"/>
        </pc:sldMkLst>
        <pc:spChg chg="mod">
          <ac:chgData name="Lawrence, Mike" userId="dadcee63-4a58-4d7b-993f-71abd5946272" providerId="ADAL" clId="{B75525C5-C475-41F0-A30D-AA9512E09037}" dt="2021-09-10T18:15:33.419" v="680" actId="20577"/>
          <ac:spMkLst>
            <pc:docMk/>
            <pc:sldMk cId="0" sldId="285"/>
            <ac:spMk id="275" creationId="{00000000-0000-0000-0000-000000000000}"/>
          </ac:spMkLst>
        </pc:spChg>
      </pc:sldChg>
      <pc:sldChg chg="modSp mod">
        <pc:chgData name="Lawrence, Mike" userId="dadcee63-4a58-4d7b-993f-71abd5946272" providerId="ADAL" clId="{B75525C5-C475-41F0-A30D-AA9512E09037}" dt="2021-09-10T18:44:47.201" v="718" actId="20577"/>
        <pc:sldMkLst>
          <pc:docMk/>
          <pc:sldMk cId="0" sldId="294"/>
        </pc:sldMkLst>
        <pc:spChg chg="mod">
          <ac:chgData name="Lawrence, Mike" userId="dadcee63-4a58-4d7b-993f-71abd5946272" providerId="ADAL" clId="{B75525C5-C475-41F0-A30D-AA9512E09037}" dt="2021-09-10T18:44:47.201" v="718" actId="20577"/>
          <ac:spMkLst>
            <pc:docMk/>
            <pc:sldMk cId="0" sldId="294"/>
            <ac:spMk id="334" creationId="{00000000-0000-0000-0000-000000000000}"/>
          </ac:spMkLst>
        </pc:spChg>
      </pc:sldChg>
      <pc:sldChg chg="modSp mod">
        <pc:chgData name="Lawrence, Mike" userId="dadcee63-4a58-4d7b-993f-71abd5946272" providerId="ADAL" clId="{B75525C5-C475-41F0-A30D-AA9512E09037}" dt="2021-09-10T17:01:33.312" v="3" actId="27636"/>
        <pc:sldMkLst>
          <pc:docMk/>
          <pc:sldMk cId="0" sldId="309"/>
        </pc:sldMkLst>
        <pc:spChg chg="mod">
          <ac:chgData name="Lawrence, Mike" userId="dadcee63-4a58-4d7b-993f-71abd5946272" providerId="ADAL" clId="{B75525C5-C475-41F0-A30D-AA9512E09037}" dt="2021-09-10T17:01:33.312" v="3" actId="27636"/>
          <ac:spMkLst>
            <pc:docMk/>
            <pc:sldMk cId="0" sldId="309"/>
            <ac:spMk id="434" creationId="{00000000-0000-0000-0000-000000000000}"/>
          </ac:spMkLst>
        </pc:spChg>
      </pc:sldChg>
      <pc:sldChg chg="addSp modSp mod">
        <pc:chgData name="Lawrence, Mike" userId="dadcee63-4a58-4d7b-993f-71abd5946272" providerId="ADAL" clId="{B75525C5-C475-41F0-A30D-AA9512E09037}" dt="2021-09-10T17:23:34.839" v="209" actId="1076"/>
        <pc:sldMkLst>
          <pc:docMk/>
          <pc:sldMk cId="38938822" sldId="310"/>
        </pc:sldMkLst>
        <pc:spChg chg="add mod">
          <ac:chgData name="Lawrence, Mike" userId="dadcee63-4a58-4d7b-993f-71abd5946272" providerId="ADAL" clId="{B75525C5-C475-41F0-A30D-AA9512E09037}" dt="2021-09-10T17:10:55.393" v="99" actId="20577"/>
          <ac:spMkLst>
            <pc:docMk/>
            <pc:sldMk cId="38938822" sldId="310"/>
            <ac:spMk id="3" creationId="{A45EB511-5AF3-4003-A05F-6CACE0C3ED83}"/>
          </ac:spMkLst>
        </pc:spChg>
        <pc:picChg chg="add mod">
          <ac:chgData name="Lawrence, Mike" userId="dadcee63-4a58-4d7b-993f-71abd5946272" providerId="ADAL" clId="{B75525C5-C475-41F0-A30D-AA9512E09037}" dt="2021-09-10T17:23:34.839" v="209" actId="1076"/>
          <ac:picMkLst>
            <pc:docMk/>
            <pc:sldMk cId="38938822" sldId="310"/>
            <ac:picMk id="1026" creationId="{39258CCB-86E7-45AC-A33F-7387FBECAE12}"/>
          </ac:picMkLst>
        </pc:picChg>
      </pc:sldChg>
      <pc:sldChg chg="add mod modShow">
        <pc:chgData name="Lawrence, Mike" userId="dadcee63-4a58-4d7b-993f-71abd5946272" providerId="ADAL" clId="{B75525C5-C475-41F0-A30D-AA9512E09037}" dt="2021-09-10T17:48:18.542" v="512" actId="729"/>
        <pc:sldMkLst>
          <pc:docMk/>
          <pc:sldMk cId="1646578959" sldId="311"/>
        </pc:sldMkLst>
      </pc:sldChg>
      <pc:sldChg chg="add mod modShow">
        <pc:chgData name="Lawrence, Mike" userId="dadcee63-4a58-4d7b-993f-71abd5946272" providerId="ADAL" clId="{B75525C5-C475-41F0-A30D-AA9512E09037}" dt="2021-09-10T17:48:16.030" v="511" actId="729"/>
        <pc:sldMkLst>
          <pc:docMk/>
          <pc:sldMk cId="4056217683" sldId="3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ndiegomagazine.com/features/a-deep-dive-into-the-san-diego-fishing-industry/article_2959b344-d518-5cf0-b2d7-a952673fc231.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andiegouniontribune.com/business/growth-development/sdut-tuna-san-diego-fish-story-2012jun16-htmlstory.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sandiegomagazine.com/features/a-deep-dive-into-the-san-diego-fishing-industry/article_2959b344-d518-5cf0-b2d7-a952673fc231.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c4b134fe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c4b134fe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e9ecc23a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e9ecc23a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learn about these posts we need to extract some data</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c4b134fe1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c4b134fe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ee9ecc23a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ee9ecc23a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e9ecc23a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e9ecc23a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c4b134fe1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ec4b134fe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e9ecc23a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e9ecc23a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ee9ecc23ae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ee9ecc23ae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c4b134fe1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c4b134fe1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e9ecc23ae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e9ecc23a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e9ecc23ae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e9ecc23a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ec4b134fe1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ec4b134fe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https://www.sandiegomagazine.com/features/a-deep-dive-into-the-san-diego-fishing-industry/article_2959b344-d518-5cf0-b2d7-a952673fc231.html</a:t>
            </a:r>
            <a:endParaRPr/>
          </a:p>
          <a:p>
            <a:pPr marL="0" lvl="0" indent="0" algn="l" rtl="0">
              <a:spcBef>
                <a:spcPts val="0"/>
              </a:spcBef>
              <a:spcAft>
                <a:spcPts val="0"/>
              </a:spcAft>
              <a:buNone/>
            </a:pPr>
            <a:r>
              <a:rPr lang="en"/>
              <a:t>Article that highlights rebound of tuna populations and sustainable fishing in san diego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e9ecc23ae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e9ecc23a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e9ecc23ae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e9ecc23ae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e9ecc23ae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e9ecc23a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e9ecc23a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ee9ecc23a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e9ecc23a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e9ecc23a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ec4b134fe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ec4b134fe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ec4b134fe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ec4b134fe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831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e9ecc23a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e9ecc23a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42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e9ecc23ae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e9ecc23a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e9ecc23ae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e9ecc23a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c4b134fe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c4b134fe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 </a:t>
            </a:r>
            <a:r>
              <a:rPr lang="en" u="sng">
                <a:solidFill>
                  <a:schemeClr val="hlink"/>
                </a:solidFill>
                <a:hlinkClick r:id="rId3"/>
              </a:rPr>
              <a:t>https://www.sandiegouniontribune.com/business/growth-development/sdut-tuna-san-diego-fish-story-2012jun16-htmlstory.html</a:t>
            </a:r>
            <a:endParaRPr/>
          </a:p>
          <a:p>
            <a:pPr marL="0" lvl="0" indent="0" algn="l" rtl="0">
              <a:spcBef>
                <a:spcPts val="0"/>
              </a:spcBef>
              <a:spcAft>
                <a:spcPts val="0"/>
              </a:spcAft>
              <a:buNone/>
            </a:pPr>
            <a:endParaRPr/>
          </a:p>
          <a:p>
            <a:pPr marL="0" lvl="0" indent="0" algn="l" rtl="0">
              <a:spcBef>
                <a:spcPts val="0"/>
              </a:spcBef>
              <a:spcAft>
                <a:spcPts val="0"/>
              </a:spcAft>
              <a:buNone/>
            </a:pPr>
            <a:r>
              <a:rPr lang="en"/>
              <a:t>1950s tuna was huge here</a:t>
            </a:r>
            <a:endParaRPr/>
          </a:p>
          <a:p>
            <a:pPr marL="0" lvl="0" indent="0" algn="l" rtl="0">
              <a:spcBef>
                <a:spcPts val="0"/>
              </a:spcBef>
              <a:spcAft>
                <a:spcPts val="0"/>
              </a:spcAft>
              <a:buNone/>
            </a:pPr>
            <a:endParaRPr/>
          </a:p>
          <a:p>
            <a:pPr marL="0" lvl="0" indent="0" algn="l" rtl="0">
              <a:spcBef>
                <a:spcPts val="0"/>
              </a:spcBef>
              <a:spcAft>
                <a:spcPts val="0"/>
              </a:spcAft>
              <a:buNone/>
            </a:pPr>
            <a:r>
              <a:rPr lang="en"/>
              <a:t>But 50 years ago, tuna was San Diego’s third-largest industry, behind the Navy and aerospace. It employed some 40,000 San Diegans in catching, canning and marketing the product. Two of the three big tuna canning companies were based here, and the waterfront was home to four canneries and scores of fishing boats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f0688c1f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f0688c1f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e9ecc23a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e9ecc23a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ee9ecc23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ee9ecc23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e9ecc23a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e9ecc23a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e9ecc23ae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ee9ecc23ae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e9ecc23ae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e9ecc23ae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e9ecc23ae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e9ecc23a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c4b134fe1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c4b134fe1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ee9ecc23ae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ee9ecc23a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e9ecc23ae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ee9ecc23ae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ec4b134fe1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ec4b134fe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e9ecc23ae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ee9ecc23ae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c4b134fe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c4b134fe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ee9ecc23ae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ee9ecc23a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ee9ecc23ae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ee9ecc23ae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4b134fe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4b134f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f0688c1f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f0688c1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e9ecc23a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e9ecc23a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ec4b134fe1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ec4b134fe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c4b134fe1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ec4b134fe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ee9ecc23ae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ee9ecc23a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https://www.sandiegomagazine.com/features/a-deep-dive-into-the-san-diego-fishing-industry/article_2959b344-d518-5cf0-b2d7-a952673fc231.html</a:t>
            </a:r>
            <a:endParaRPr/>
          </a:p>
          <a:p>
            <a:pPr marL="0" lvl="0" indent="0" algn="l" rtl="0">
              <a:spcBef>
                <a:spcPts val="0"/>
              </a:spcBef>
              <a:spcAft>
                <a:spcPts val="0"/>
              </a:spcAft>
              <a:buNone/>
            </a:pPr>
            <a:r>
              <a:rPr lang="en"/>
              <a:t>Article that highlights rebound of tuna populations and sustainable fishing in san diego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e9ecc23a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e9ecc23a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kelp forests nearby you can visit with short trips, or go out to Mexico or international waters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e9ecc23ae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e9ecc23a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e9ecc23ae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ee9ecc23a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c4b134fe1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c4b134fe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e9ecc23ae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ee9ecc23ae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e9ecc23ae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e9ecc23ae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ec4b134fe1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ec4b134fe1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ee9ecc23a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ee9ecc23a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ec4b134fe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ec4b134fe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Boats post updates when they can, sometimes multiple per day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c4b134fe1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c4b134fe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e9ecc23a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e9ecc23a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Whatre</a:t>
            </a:r>
            <a:r>
              <a:rPr lang="en-US" dirty="0"/>
              <a:t> they talking about? Do they have any type of specialized language?</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c4b134fe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c4b134fe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https://www.independencesportfishing.com/fishreports.php</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0.gif"/></Relationships>
</file>

<file path=ppt/slides/_rels/slide4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independencesportfishing.com/gallery.php"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www.independencesportfishing.com/index.php"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7"/>
            <a:ext cx="9144000" cy="5143500"/>
          </a:xfrm>
          <a:prstGeom prst="rect">
            <a:avLst/>
          </a:prstGeom>
          <a:noFill/>
          <a:ln>
            <a:noFill/>
          </a:ln>
        </p:spPr>
      </p:pic>
      <p:sp>
        <p:nvSpPr>
          <p:cNvPr id="55" name="Google Shape;55;p13"/>
          <p:cNvSpPr txBox="1">
            <a:spLocks noGrp="1"/>
          </p:cNvSpPr>
          <p:nvPr>
            <p:ph type="ctrTitle"/>
          </p:nvPr>
        </p:nvSpPr>
        <p:spPr>
          <a:xfrm>
            <a:off x="2132850" y="1638425"/>
            <a:ext cx="4878300" cy="1451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A Fishy Analysis</a:t>
            </a:r>
            <a:endParaRPr/>
          </a:p>
          <a:p>
            <a:pPr marL="0" lvl="0" indent="0" algn="ctr" rtl="0">
              <a:spcBef>
                <a:spcPts val="0"/>
              </a:spcBef>
              <a:spcAft>
                <a:spcPts val="0"/>
              </a:spcAft>
              <a:buNone/>
            </a:pPr>
            <a:endParaRPr/>
          </a:p>
        </p:txBody>
      </p:sp>
      <p:sp>
        <p:nvSpPr>
          <p:cNvPr id="56" name="Google Shape;56;p13"/>
          <p:cNvSpPr txBox="1">
            <a:spLocks noGrp="1"/>
          </p:cNvSpPr>
          <p:nvPr>
            <p:ph type="subTitle" idx="1"/>
          </p:nvPr>
        </p:nvSpPr>
        <p:spPr>
          <a:xfrm>
            <a:off x="2963550" y="2274438"/>
            <a:ext cx="3216900" cy="722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rPr>
              <a:t>By Mike Lawrence</a:t>
            </a:r>
            <a:endParaRPr>
              <a:solidFill>
                <a:schemeClr val="dk1"/>
              </a:solidFill>
            </a:endParaRPr>
          </a:p>
        </p:txBody>
      </p:sp>
      <p:pic>
        <p:nvPicPr>
          <p:cNvPr id="57" name="Google Shape;57;p13"/>
          <p:cNvPicPr preferRelativeResize="0"/>
          <p:nvPr/>
        </p:nvPicPr>
        <p:blipFill>
          <a:blip r:embed="rId4">
            <a:alphaModFix/>
          </a:blip>
          <a:stretch>
            <a:fillRect/>
          </a:stretch>
        </p:blipFill>
        <p:spPr>
          <a:xfrm>
            <a:off x="3569075" y="2789100"/>
            <a:ext cx="5067300" cy="1190625"/>
          </a:xfrm>
          <a:prstGeom prst="rect">
            <a:avLst/>
          </a:prstGeom>
          <a:noFill/>
          <a:ln>
            <a:noFill/>
          </a:ln>
        </p:spPr>
      </p:pic>
      <p:pic>
        <p:nvPicPr>
          <p:cNvPr id="58" name="Google Shape;58;p13"/>
          <p:cNvPicPr preferRelativeResize="0"/>
          <p:nvPr/>
        </p:nvPicPr>
        <p:blipFill>
          <a:blip r:embed="rId4">
            <a:alphaModFix/>
          </a:blip>
          <a:stretch>
            <a:fillRect/>
          </a:stretch>
        </p:blipFill>
        <p:spPr>
          <a:xfrm>
            <a:off x="4153775" y="13"/>
            <a:ext cx="6177158" cy="1451400"/>
          </a:xfrm>
          <a:prstGeom prst="rect">
            <a:avLst/>
          </a:prstGeom>
          <a:noFill/>
          <a:ln>
            <a:noFill/>
          </a:ln>
        </p:spPr>
      </p:pic>
      <p:pic>
        <p:nvPicPr>
          <p:cNvPr id="59" name="Google Shape;59;p13"/>
          <p:cNvPicPr preferRelativeResize="0"/>
          <p:nvPr/>
        </p:nvPicPr>
        <p:blipFill>
          <a:blip r:embed="rId4">
            <a:alphaModFix/>
          </a:blip>
          <a:stretch>
            <a:fillRect/>
          </a:stretch>
        </p:blipFill>
        <p:spPr>
          <a:xfrm>
            <a:off x="3376075" y="3819875"/>
            <a:ext cx="4602300" cy="992925"/>
          </a:xfrm>
          <a:prstGeom prst="rect">
            <a:avLst/>
          </a:prstGeom>
          <a:noFill/>
          <a:ln>
            <a:noFill/>
          </a:ln>
        </p:spPr>
      </p:pic>
      <p:pic>
        <p:nvPicPr>
          <p:cNvPr id="60" name="Google Shape;60;p13"/>
          <p:cNvPicPr preferRelativeResize="0"/>
          <p:nvPr/>
        </p:nvPicPr>
        <p:blipFill>
          <a:blip r:embed="rId4">
            <a:alphaModFix/>
          </a:blip>
          <a:stretch>
            <a:fillRect/>
          </a:stretch>
        </p:blipFill>
        <p:spPr>
          <a:xfrm>
            <a:off x="423591" y="4038746"/>
            <a:ext cx="5389109" cy="116267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What we’re analyzing</a:t>
            </a:r>
            <a:endParaRPr/>
          </a:p>
        </p:txBody>
      </p:sp>
      <p:pic>
        <p:nvPicPr>
          <p:cNvPr id="115" name="Google Shape;115;p21"/>
          <p:cNvPicPr preferRelativeResize="0"/>
          <p:nvPr/>
        </p:nvPicPr>
        <p:blipFill>
          <a:blip r:embed="rId3">
            <a:alphaModFix/>
          </a:blip>
          <a:stretch>
            <a:fillRect/>
          </a:stretch>
        </p:blipFill>
        <p:spPr>
          <a:xfrm>
            <a:off x="1957750" y="1300912"/>
            <a:ext cx="5263950" cy="3091525"/>
          </a:xfrm>
          <a:prstGeom prst="rect">
            <a:avLst/>
          </a:prstGeom>
          <a:noFill/>
          <a:ln>
            <a:noFill/>
          </a:ln>
        </p:spPr>
      </p:pic>
      <p:cxnSp>
        <p:nvCxnSpPr>
          <p:cNvPr id="116" name="Google Shape;116;p21"/>
          <p:cNvCxnSpPr/>
          <p:nvPr/>
        </p:nvCxnSpPr>
        <p:spPr>
          <a:xfrm>
            <a:off x="1702675" y="3281200"/>
            <a:ext cx="2695800" cy="221700"/>
          </a:xfrm>
          <a:prstGeom prst="straightConnector1">
            <a:avLst/>
          </a:prstGeom>
          <a:noFill/>
          <a:ln w="19050" cap="flat" cmpd="sng">
            <a:solidFill>
              <a:schemeClr val="dk2"/>
            </a:solidFill>
            <a:prstDash val="solid"/>
            <a:round/>
            <a:headEnd type="none" w="med" len="med"/>
            <a:tailEnd type="triangle" w="med" len="med"/>
          </a:ln>
        </p:spPr>
      </p:cxnSp>
      <p:sp>
        <p:nvSpPr>
          <p:cNvPr id="117" name="Google Shape;117;p21"/>
          <p:cNvSpPr txBox="1"/>
          <p:nvPr/>
        </p:nvSpPr>
        <p:spPr>
          <a:xfrm>
            <a:off x="1135075" y="3050650"/>
            <a:ext cx="56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Date</a:t>
            </a:r>
            <a:endParaRPr/>
          </a:p>
        </p:txBody>
      </p:sp>
      <p:cxnSp>
        <p:nvCxnSpPr>
          <p:cNvPr id="118" name="Google Shape;118;p21"/>
          <p:cNvCxnSpPr/>
          <p:nvPr/>
        </p:nvCxnSpPr>
        <p:spPr>
          <a:xfrm>
            <a:off x="1596250" y="3804425"/>
            <a:ext cx="1614000" cy="17700"/>
          </a:xfrm>
          <a:prstGeom prst="straightConnector1">
            <a:avLst/>
          </a:prstGeom>
          <a:noFill/>
          <a:ln w="19050" cap="flat" cmpd="sng">
            <a:solidFill>
              <a:schemeClr val="dk2"/>
            </a:solidFill>
            <a:prstDash val="solid"/>
            <a:round/>
            <a:headEnd type="none" w="med" len="med"/>
            <a:tailEnd type="triangle" w="med" len="med"/>
          </a:ln>
        </p:spPr>
      </p:cxnSp>
      <p:sp>
        <p:nvSpPr>
          <p:cNvPr id="119" name="Google Shape;119;p21"/>
          <p:cNvSpPr txBox="1"/>
          <p:nvPr/>
        </p:nvSpPr>
        <p:spPr>
          <a:xfrm>
            <a:off x="221675" y="3613175"/>
            <a:ext cx="180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Captain’s notes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Collecting data </a:t>
            </a:r>
            <a:endParaRPr/>
          </a:p>
          <a:p>
            <a:pPr marL="0" lvl="0" indent="0" algn="l" rtl="0">
              <a:spcBef>
                <a:spcPts val="0"/>
              </a:spcBef>
              <a:spcAft>
                <a:spcPts val="0"/>
              </a:spcAft>
              <a:buNone/>
            </a:pPr>
            <a:endParaRPr/>
          </a:p>
        </p:txBody>
      </p:sp>
      <p:pic>
        <p:nvPicPr>
          <p:cNvPr id="125" name="Google Shape;125;p22"/>
          <p:cNvPicPr preferRelativeResize="0"/>
          <p:nvPr/>
        </p:nvPicPr>
        <p:blipFill>
          <a:blip r:embed="rId3">
            <a:alphaModFix/>
          </a:blip>
          <a:stretch>
            <a:fillRect/>
          </a:stretch>
        </p:blipFill>
        <p:spPr>
          <a:xfrm>
            <a:off x="496450" y="1152475"/>
            <a:ext cx="8151101" cy="3538600"/>
          </a:xfrm>
          <a:prstGeom prst="rect">
            <a:avLst/>
          </a:prstGeom>
          <a:noFill/>
          <a:ln>
            <a:noFill/>
          </a:ln>
        </p:spPr>
      </p:pic>
      <p:sp>
        <p:nvSpPr>
          <p:cNvPr id="126" name="Google Shape;126;p22"/>
          <p:cNvSpPr/>
          <p:nvPr/>
        </p:nvSpPr>
        <p:spPr>
          <a:xfrm>
            <a:off x="546975" y="1447850"/>
            <a:ext cx="5939400" cy="2728500"/>
          </a:xfrm>
          <a:prstGeom prst="rect">
            <a:avLst/>
          </a:prstGeom>
          <a:noFill/>
          <a:ln w="381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txBox="1"/>
          <p:nvPr/>
        </p:nvSpPr>
        <p:spPr>
          <a:xfrm>
            <a:off x="6866050" y="688525"/>
            <a:ext cx="210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We’ll only skim over this</a:t>
            </a:r>
            <a:endParaRPr/>
          </a:p>
          <a:p>
            <a:pPr marL="0" lvl="0" indent="0" algn="ctr" rtl="0">
              <a:spcBef>
                <a:spcPts val="0"/>
              </a:spcBef>
              <a:spcAft>
                <a:spcPts val="0"/>
              </a:spcAft>
              <a:buNone/>
            </a:pPr>
            <a:endParaRPr/>
          </a:p>
        </p:txBody>
      </p:sp>
      <p:cxnSp>
        <p:nvCxnSpPr>
          <p:cNvPr id="128" name="Google Shape;128;p22"/>
          <p:cNvCxnSpPr>
            <a:stCxn id="127" idx="1"/>
          </p:cNvCxnSpPr>
          <p:nvPr/>
        </p:nvCxnSpPr>
        <p:spPr>
          <a:xfrm flipH="1">
            <a:off x="5900650" y="996325"/>
            <a:ext cx="965400" cy="4113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Webscraping</a:t>
            </a:r>
            <a:endParaRPr/>
          </a:p>
        </p:txBody>
      </p:sp>
      <p:pic>
        <p:nvPicPr>
          <p:cNvPr id="134" name="Google Shape;134;p23"/>
          <p:cNvPicPr preferRelativeResize="0"/>
          <p:nvPr/>
        </p:nvPicPr>
        <p:blipFill>
          <a:blip r:embed="rId3">
            <a:alphaModFix/>
          </a:blip>
          <a:stretch>
            <a:fillRect/>
          </a:stretch>
        </p:blipFill>
        <p:spPr>
          <a:xfrm>
            <a:off x="2492200" y="1090000"/>
            <a:ext cx="4159624" cy="3654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Webscraping</a:t>
            </a:r>
            <a:endParaRPr/>
          </a:p>
        </p:txBody>
      </p:sp>
      <p:pic>
        <p:nvPicPr>
          <p:cNvPr id="140" name="Google Shape;140;p24"/>
          <p:cNvPicPr preferRelativeResize="0"/>
          <p:nvPr/>
        </p:nvPicPr>
        <p:blipFill>
          <a:blip r:embed="rId3">
            <a:alphaModFix/>
          </a:blip>
          <a:stretch>
            <a:fillRect/>
          </a:stretch>
        </p:blipFill>
        <p:spPr>
          <a:xfrm>
            <a:off x="1517927" y="1310513"/>
            <a:ext cx="6108126" cy="310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Webscraping</a:t>
            </a:r>
            <a:endParaRPr/>
          </a:p>
        </p:txBody>
      </p:sp>
      <p:pic>
        <p:nvPicPr>
          <p:cNvPr id="146" name="Google Shape;146;p25"/>
          <p:cNvPicPr preferRelativeResize="0"/>
          <p:nvPr/>
        </p:nvPicPr>
        <p:blipFill>
          <a:blip r:embed="rId3">
            <a:alphaModFix/>
          </a:blip>
          <a:stretch>
            <a:fillRect/>
          </a:stretch>
        </p:blipFill>
        <p:spPr>
          <a:xfrm>
            <a:off x="1517927" y="1310513"/>
            <a:ext cx="6108126" cy="3100325"/>
          </a:xfrm>
          <a:prstGeom prst="rect">
            <a:avLst/>
          </a:prstGeom>
          <a:noFill/>
          <a:ln>
            <a:noFill/>
          </a:ln>
        </p:spPr>
      </p:pic>
      <p:cxnSp>
        <p:nvCxnSpPr>
          <p:cNvPr id="147" name="Google Shape;147;p25"/>
          <p:cNvCxnSpPr/>
          <p:nvPr/>
        </p:nvCxnSpPr>
        <p:spPr>
          <a:xfrm>
            <a:off x="1151850" y="1505775"/>
            <a:ext cx="1872600" cy="952200"/>
          </a:xfrm>
          <a:prstGeom prst="straightConnector1">
            <a:avLst/>
          </a:prstGeom>
          <a:noFill/>
          <a:ln w="9525" cap="flat" cmpd="sng">
            <a:solidFill>
              <a:schemeClr val="dk2"/>
            </a:solidFill>
            <a:prstDash val="solid"/>
            <a:round/>
            <a:headEnd type="none" w="med" len="med"/>
            <a:tailEnd type="triangle" w="med" len="med"/>
          </a:ln>
        </p:spPr>
      </p:cxnSp>
      <p:cxnSp>
        <p:nvCxnSpPr>
          <p:cNvPr id="148" name="Google Shape;148;p25"/>
          <p:cNvCxnSpPr/>
          <p:nvPr/>
        </p:nvCxnSpPr>
        <p:spPr>
          <a:xfrm>
            <a:off x="1151850" y="1518650"/>
            <a:ext cx="2245800" cy="2065500"/>
          </a:xfrm>
          <a:prstGeom prst="straightConnector1">
            <a:avLst/>
          </a:prstGeom>
          <a:noFill/>
          <a:ln w="9525" cap="flat" cmpd="sng">
            <a:solidFill>
              <a:schemeClr val="dk2"/>
            </a:solidFill>
            <a:prstDash val="solid"/>
            <a:round/>
            <a:headEnd type="none" w="med" len="med"/>
            <a:tailEnd type="triangle" w="med" len="med"/>
          </a:ln>
        </p:spPr>
      </p:cxnSp>
      <p:sp>
        <p:nvSpPr>
          <p:cNvPr id="149" name="Google Shape;149;p25"/>
          <p:cNvSpPr txBox="1"/>
          <p:nvPr/>
        </p:nvSpPr>
        <p:spPr>
          <a:xfrm>
            <a:off x="45050" y="1074650"/>
            <a:ext cx="213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Filter webpage by HTML elements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The data (~3k posts, from 2005 to 2020)</a:t>
            </a:r>
            <a:endParaRPr/>
          </a:p>
        </p:txBody>
      </p:sp>
      <p:pic>
        <p:nvPicPr>
          <p:cNvPr id="155" name="Google Shape;155;p26"/>
          <p:cNvPicPr preferRelativeResize="0"/>
          <p:nvPr/>
        </p:nvPicPr>
        <p:blipFill>
          <a:blip r:embed="rId3">
            <a:alphaModFix/>
          </a:blip>
          <a:stretch>
            <a:fillRect/>
          </a:stretch>
        </p:blipFill>
        <p:spPr>
          <a:xfrm>
            <a:off x="1232525" y="1017725"/>
            <a:ext cx="6678940"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Weather database online has missing data :(</a:t>
            </a:r>
            <a:endParaRPr dirty="0"/>
          </a:p>
        </p:txBody>
      </p:sp>
      <p:pic>
        <p:nvPicPr>
          <p:cNvPr id="161" name="Google Shape;161;p27"/>
          <p:cNvPicPr preferRelativeResize="0"/>
          <p:nvPr/>
        </p:nvPicPr>
        <p:blipFill>
          <a:blip r:embed="rId3">
            <a:alphaModFix/>
          </a:blip>
          <a:stretch>
            <a:fillRect/>
          </a:stretch>
        </p:blipFill>
        <p:spPr>
          <a:xfrm>
            <a:off x="1572023" y="1017725"/>
            <a:ext cx="5999949" cy="3977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What are they talking about in these posts?</a:t>
            </a:r>
            <a:endParaRPr/>
          </a:p>
        </p:txBody>
      </p:sp>
      <p:sp>
        <p:nvSpPr>
          <p:cNvPr id="167" name="Google Shape;167;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t>Text summarization methods → understand boat culture </a:t>
            </a:r>
            <a:endParaRPr/>
          </a:p>
        </p:txBody>
      </p:sp>
      <p:pic>
        <p:nvPicPr>
          <p:cNvPr id="168" name="Google Shape;168;p28"/>
          <p:cNvPicPr preferRelativeResize="0"/>
          <p:nvPr/>
        </p:nvPicPr>
        <p:blipFill>
          <a:blip r:embed="rId3">
            <a:alphaModFix/>
          </a:blip>
          <a:stretch>
            <a:fillRect/>
          </a:stretch>
        </p:blipFill>
        <p:spPr>
          <a:xfrm>
            <a:off x="2507463" y="1617372"/>
            <a:ext cx="4129075" cy="2951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1322914" y="402838"/>
            <a:ext cx="6498175" cy="4337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Beyond single words - Phrases via PMI</a:t>
            </a:r>
            <a:endParaRPr/>
          </a:p>
        </p:txBody>
      </p:sp>
      <p:sp>
        <p:nvSpPr>
          <p:cNvPr id="179" name="Google Shape;179;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Words that occur together frequently are likely to be phrases *if* the words aren’t generic. </a:t>
            </a:r>
            <a:endParaRPr/>
          </a:p>
          <a:p>
            <a:pPr marL="0" lvl="0" indent="0" algn="l" rtl="0">
              <a:spcBef>
                <a:spcPts val="1200"/>
              </a:spcBef>
              <a:spcAft>
                <a:spcPts val="0"/>
              </a:spcAft>
              <a:buNone/>
            </a:pPr>
            <a:endParaRPr/>
          </a:p>
          <a:p>
            <a:pPr marL="0" lvl="0" indent="0" algn="l" rtl="0">
              <a:spcBef>
                <a:spcPts val="1200"/>
              </a:spcBef>
              <a:spcAft>
                <a:spcPts val="0"/>
              </a:spcAft>
              <a:buNone/>
            </a:pPr>
            <a:r>
              <a:rPr lang="en"/>
              <a:t>“Wells Fargo”</a:t>
            </a:r>
            <a:endParaRPr/>
          </a:p>
          <a:p>
            <a:pPr marL="0" lvl="0" indent="0" algn="l" rtl="0">
              <a:spcBef>
                <a:spcPts val="1200"/>
              </a:spcBef>
              <a:spcAft>
                <a:spcPts val="1200"/>
              </a:spcAft>
              <a:buNone/>
            </a:pPr>
            <a:r>
              <a:rPr lang="en"/>
              <a:t>    “and the”</a:t>
            </a:r>
            <a:endParaRPr/>
          </a:p>
        </p:txBody>
      </p:sp>
      <p:pic>
        <p:nvPicPr>
          <p:cNvPr id="180" name="Google Shape;180;p30"/>
          <p:cNvPicPr preferRelativeResize="0"/>
          <p:nvPr/>
        </p:nvPicPr>
        <p:blipFill>
          <a:blip r:embed="rId3">
            <a:alphaModFix/>
          </a:blip>
          <a:stretch>
            <a:fillRect/>
          </a:stretch>
        </p:blipFill>
        <p:spPr>
          <a:xfrm>
            <a:off x="4726525" y="1664750"/>
            <a:ext cx="3429000" cy="1238250"/>
          </a:xfrm>
          <a:prstGeom prst="rect">
            <a:avLst/>
          </a:prstGeom>
          <a:noFill/>
          <a:ln>
            <a:noFill/>
          </a:ln>
        </p:spPr>
      </p:pic>
      <p:sp>
        <p:nvSpPr>
          <p:cNvPr id="181" name="Google Shape;181;p30"/>
          <p:cNvSpPr txBox="1"/>
          <p:nvPr/>
        </p:nvSpPr>
        <p:spPr>
          <a:xfrm>
            <a:off x="4920950" y="2898175"/>
            <a:ext cx="372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High PMI →  phrase likely</a:t>
            </a:r>
            <a:endParaRPr/>
          </a:p>
          <a:p>
            <a:pPr marL="0" lvl="0" indent="0" algn="l" rtl="0">
              <a:spcBef>
                <a:spcPts val="0"/>
              </a:spcBef>
              <a:spcAft>
                <a:spcPts val="0"/>
              </a:spcAft>
              <a:buNone/>
            </a:pPr>
            <a:r>
              <a:rPr lang="en"/>
              <a:t>Low PMI  → phrase unlikely</a:t>
            </a:r>
            <a:endParaRPr/>
          </a:p>
        </p:txBody>
      </p:sp>
      <p:pic>
        <p:nvPicPr>
          <p:cNvPr id="182" name="Google Shape;182;p30"/>
          <p:cNvPicPr preferRelativeResize="0"/>
          <p:nvPr/>
        </p:nvPicPr>
        <p:blipFill>
          <a:blip r:embed="rId4">
            <a:alphaModFix/>
          </a:blip>
          <a:stretch>
            <a:fillRect/>
          </a:stretch>
        </p:blipFill>
        <p:spPr>
          <a:xfrm>
            <a:off x="2018550" y="2431950"/>
            <a:ext cx="359125" cy="374250"/>
          </a:xfrm>
          <a:prstGeom prst="rect">
            <a:avLst/>
          </a:prstGeom>
          <a:noFill/>
          <a:ln>
            <a:noFill/>
          </a:ln>
        </p:spPr>
      </p:pic>
      <p:pic>
        <p:nvPicPr>
          <p:cNvPr id="183" name="Google Shape;183;p30"/>
          <p:cNvPicPr preferRelativeResize="0"/>
          <p:nvPr/>
        </p:nvPicPr>
        <p:blipFill>
          <a:blip r:embed="rId5">
            <a:alphaModFix/>
          </a:blip>
          <a:stretch>
            <a:fillRect/>
          </a:stretch>
        </p:blipFill>
        <p:spPr>
          <a:xfrm>
            <a:off x="1992938" y="2903000"/>
            <a:ext cx="410355" cy="410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fishing boat comes into port with hundreds of seagulls in pursuit. -  Stock Video Footage - Dissolve">
            <a:extLst>
              <a:ext uri="{FF2B5EF4-FFF2-40B4-BE49-F238E27FC236}">
                <a16:creationId xmlns:a16="http://schemas.microsoft.com/office/drawing/2014/main" id="{39258CCB-86E7-45AC-A33F-7387FBECA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9803" y="1527565"/>
            <a:ext cx="4344394" cy="244734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5;p14">
            <a:extLst>
              <a:ext uri="{FF2B5EF4-FFF2-40B4-BE49-F238E27FC236}">
                <a16:creationId xmlns:a16="http://schemas.microsoft.com/office/drawing/2014/main" id="{A45EB511-5AF3-4003-A05F-6CACE0C3ED83}"/>
              </a:ext>
            </a:extLst>
          </p:cNvPr>
          <p:cNvSpPr txBox="1">
            <a:spLocks noGrp="1"/>
          </p:cNvSpPr>
          <p:nvPr>
            <p:ph type="title"/>
          </p:nvPr>
        </p:nvSpPr>
        <p:spPr>
          <a:xfrm>
            <a:off x="311700" y="301901"/>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Ever see this in the San Diego harbor?</a:t>
            </a:r>
            <a:endParaRPr dirty="0"/>
          </a:p>
        </p:txBody>
      </p:sp>
    </p:spTree>
    <p:extLst>
      <p:ext uri="{BB962C8B-B14F-4D97-AF65-F5344CB8AC3E}">
        <p14:creationId xmlns:p14="http://schemas.microsoft.com/office/powerpoint/2010/main" val="38938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Top phrases</a:t>
            </a:r>
            <a:endParaRPr/>
          </a:p>
        </p:txBody>
      </p:sp>
      <p:pic>
        <p:nvPicPr>
          <p:cNvPr id="189" name="Google Shape;189;p31"/>
          <p:cNvPicPr preferRelativeResize="0"/>
          <p:nvPr/>
        </p:nvPicPr>
        <p:blipFill>
          <a:blip r:embed="rId3">
            <a:alphaModFix/>
          </a:blip>
          <a:stretch>
            <a:fillRect/>
          </a:stretch>
        </p:blipFill>
        <p:spPr>
          <a:xfrm>
            <a:off x="1495013" y="1017725"/>
            <a:ext cx="6153976" cy="4044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Top phrases</a:t>
            </a:r>
            <a:endParaRPr/>
          </a:p>
        </p:txBody>
      </p:sp>
      <p:pic>
        <p:nvPicPr>
          <p:cNvPr id="195" name="Google Shape;195;p32"/>
          <p:cNvPicPr preferRelativeResize="0"/>
          <p:nvPr/>
        </p:nvPicPr>
        <p:blipFill>
          <a:blip r:embed="rId3">
            <a:alphaModFix/>
          </a:blip>
          <a:stretch>
            <a:fillRect/>
          </a:stretch>
        </p:blipFill>
        <p:spPr>
          <a:xfrm>
            <a:off x="1495013" y="1017725"/>
            <a:ext cx="6153976" cy="4044626"/>
          </a:xfrm>
          <a:prstGeom prst="rect">
            <a:avLst/>
          </a:prstGeom>
          <a:noFill/>
          <a:ln>
            <a:noFill/>
          </a:ln>
        </p:spPr>
      </p:pic>
      <p:sp>
        <p:nvSpPr>
          <p:cNvPr id="196" name="Google Shape;196;p32"/>
          <p:cNvSpPr txBox="1"/>
          <p:nvPr/>
        </p:nvSpPr>
        <p:spPr>
          <a:xfrm>
            <a:off x="370350" y="1375575"/>
            <a:ext cx="82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Tuna!</a:t>
            </a:r>
            <a:endParaRPr/>
          </a:p>
        </p:txBody>
      </p:sp>
      <p:cxnSp>
        <p:nvCxnSpPr>
          <p:cNvPr id="197" name="Google Shape;197;p32"/>
          <p:cNvCxnSpPr/>
          <p:nvPr/>
        </p:nvCxnSpPr>
        <p:spPr>
          <a:xfrm rot="10800000" flipH="1">
            <a:off x="978775" y="1542900"/>
            <a:ext cx="837600" cy="97200"/>
          </a:xfrm>
          <a:prstGeom prst="straightConnector1">
            <a:avLst/>
          </a:prstGeom>
          <a:noFill/>
          <a:ln w="19050" cap="flat" cmpd="sng">
            <a:solidFill>
              <a:schemeClr val="dk2"/>
            </a:solidFill>
            <a:prstDash val="solid"/>
            <a:round/>
            <a:headEnd type="none" w="med" len="med"/>
            <a:tailEnd type="triangle" w="med" len="med"/>
          </a:ln>
        </p:spPr>
      </p:cxnSp>
      <p:cxnSp>
        <p:nvCxnSpPr>
          <p:cNvPr id="198" name="Google Shape;198;p32"/>
          <p:cNvCxnSpPr/>
          <p:nvPr/>
        </p:nvCxnSpPr>
        <p:spPr>
          <a:xfrm>
            <a:off x="1014050" y="1675375"/>
            <a:ext cx="670200" cy="264600"/>
          </a:xfrm>
          <a:prstGeom prst="straightConnector1">
            <a:avLst/>
          </a:prstGeom>
          <a:noFill/>
          <a:ln w="19050" cap="flat" cmpd="sng">
            <a:solidFill>
              <a:schemeClr val="dk2"/>
            </a:solidFill>
            <a:prstDash val="solid"/>
            <a:round/>
            <a:headEnd type="none" w="med" len="med"/>
            <a:tailEnd type="triangle" w="med" len="med"/>
          </a:ln>
        </p:spPr>
      </p:cxnSp>
      <p:cxnSp>
        <p:nvCxnSpPr>
          <p:cNvPr id="199" name="Google Shape;199;p32"/>
          <p:cNvCxnSpPr/>
          <p:nvPr/>
        </p:nvCxnSpPr>
        <p:spPr>
          <a:xfrm rot="10800000" flipH="1">
            <a:off x="1119850" y="2609925"/>
            <a:ext cx="811500" cy="282300"/>
          </a:xfrm>
          <a:prstGeom prst="straightConnector1">
            <a:avLst/>
          </a:prstGeom>
          <a:noFill/>
          <a:ln w="19050" cap="flat" cmpd="sng">
            <a:solidFill>
              <a:schemeClr val="dk2"/>
            </a:solidFill>
            <a:prstDash val="solid"/>
            <a:round/>
            <a:headEnd type="none" w="med" len="med"/>
            <a:tailEnd type="triangle" w="med" len="med"/>
          </a:ln>
        </p:spPr>
      </p:cxnSp>
      <p:cxnSp>
        <p:nvCxnSpPr>
          <p:cNvPr id="200" name="Google Shape;200;p32"/>
          <p:cNvCxnSpPr>
            <a:stCxn id="201" idx="3"/>
          </p:cNvCxnSpPr>
          <p:nvPr/>
        </p:nvCxnSpPr>
        <p:spPr>
          <a:xfrm rot="10800000" flipH="1">
            <a:off x="1260975" y="3006925"/>
            <a:ext cx="582000" cy="138300"/>
          </a:xfrm>
          <a:prstGeom prst="straightConnector1">
            <a:avLst/>
          </a:prstGeom>
          <a:noFill/>
          <a:ln w="19050" cap="flat" cmpd="sng">
            <a:solidFill>
              <a:schemeClr val="dk2"/>
            </a:solidFill>
            <a:prstDash val="solid"/>
            <a:round/>
            <a:headEnd type="none" w="med" len="med"/>
            <a:tailEnd type="triangle" w="med" len="med"/>
          </a:ln>
        </p:spPr>
      </p:cxnSp>
      <p:cxnSp>
        <p:nvCxnSpPr>
          <p:cNvPr id="202" name="Google Shape;202;p32"/>
          <p:cNvCxnSpPr/>
          <p:nvPr/>
        </p:nvCxnSpPr>
        <p:spPr>
          <a:xfrm>
            <a:off x="1137500" y="3324300"/>
            <a:ext cx="819900" cy="2115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32"/>
          <p:cNvCxnSpPr/>
          <p:nvPr/>
        </p:nvCxnSpPr>
        <p:spPr>
          <a:xfrm>
            <a:off x="1075775" y="3438925"/>
            <a:ext cx="696600" cy="8817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32"/>
          <p:cNvCxnSpPr/>
          <p:nvPr/>
        </p:nvCxnSpPr>
        <p:spPr>
          <a:xfrm>
            <a:off x="872950" y="3500650"/>
            <a:ext cx="890400" cy="952500"/>
          </a:xfrm>
          <a:prstGeom prst="straightConnector1">
            <a:avLst/>
          </a:prstGeom>
          <a:noFill/>
          <a:ln w="19050" cap="flat" cmpd="sng">
            <a:solidFill>
              <a:schemeClr val="dk2"/>
            </a:solidFill>
            <a:prstDash val="solid"/>
            <a:round/>
            <a:headEnd type="none" w="med" len="med"/>
            <a:tailEnd type="triangle" w="med" len="med"/>
          </a:ln>
        </p:spPr>
      </p:cxnSp>
      <p:sp>
        <p:nvSpPr>
          <p:cNvPr id="201" name="Google Shape;201;p32"/>
          <p:cNvSpPr txBox="1"/>
          <p:nvPr/>
        </p:nvSpPr>
        <p:spPr>
          <a:xfrm>
            <a:off x="141075" y="2945125"/>
            <a:ext cx="111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Rankings!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Today’s ecosystem</a:t>
            </a:r>
            <a:endParaRPr/>
          </a:p>
        </p:txBody>
      </p:sp>
      <p:pic>
        <p:nvPicPr>
          <p:cNvPr id="210" name="Google Shape;210;p33"/>
          <p:cNvPicPr preferRelativeResize="0"/>
          <p:nvPr/>
        </p:nvPicPr>
        <p:blipFill>
          <a:blip r:embed="rId3">
            <a:alphaModFix/>
          </a:blip>
          <a:stretch>
            <a:fillRect/>
          </a:stretch>
        </p:blipFill>
        <p:spPr>
          <a:xfrm>
            <a:off x="1466075" y="1091775"/>
            <a:ext cx="2885650" cy="3881899"/>
          </a:xfrm>
          <a:prstGeom prst="rect">
            <a:avLst/>
          </a:prstGeom>
          <a:noFill/>
          <a:ln>
            <a:noFill/>
          </a:ln>
        </p:spPr>
      </p:pic>
      <p:pic>
        <p:nvPicPr>
          <p:cNvPr id="211" name="Google Shape;211;p33"/>
          <p:cNvPicPr preferRelativeResize="0"/>
          <p:nvPr/>
        </p:nvPicPr>
        <p:blipFill>
          <a:blip r:embed="rId4">
            <a:alphaModFix/>
          </a:blip>
          <a:stretch>
            <a:fillRect/>
          </a:stretch>
        </p:blipFill>
        <p:spPr>
          <a:xfrm>
            <a:off x="4714933" y="1091775"/>
            <a:ext cx="3247693" cy="3839425"/>
          </a:xfrm>
          <a:prstGeom prst="rect">
            <a:avLst/>
          </a:prstGeom>
          <a:noFill/>
          <a:ln>
            <a:noFill/>
          </a:ln>
        </p:spPr>
      </p:pic>
      <p:sp>
        <p:nvSpPr>
          <p:cNvPr id="212" name="Google Shape;212;p33"/>
          <p:cNvSpPr txBox="1"/>
          <p:nvPr/>
        </p:nvSpPr>
        <p:spPr>
          <a:xfrm>
            <a:off x="167525" y="1825275"/>
            <a:ext cx="1472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Attendees are ranked, and the popular phrases show this</a:t>
            </a:r>
            <a:endParaRPr/>
          </a:p>
        </p:txBody>
      </p:sp>
      <p:cxnSp>
        <p:nvCxnSpPr>
          <p:cNvPr id="213" name="Google Shape;213;p33"/>
          <p:cNvCxnSpPr/>
          <p:nvPr/>
        </p:nvCxnSpPr>
        <p:spPr>
          <a:xfrm>
            <a:off x="723050" y="2812850"/>
            <a:ext cx="1084500" cy="19575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 few random phrases</a:t>
            </a:r>
            <a:endParaRPr/>
          </a:p>
        </p:txBody>
      </p:sp>
      <p:pic>
        <p:nvPicPr>
          <p:cNvPr id="219" name="Google Shape;219;p34"/>
          <p:cNvPicPr preferRelativeResize="0"/>
          <p:nvPr/>
        </p:nvPicPr>
        <p:blipFill>
          <a:blip r:embed="rId3">
            <a:alphaModFix/>
          </a:blip>
          <a:stretch>
            <a:fillRect/>
          </a:stretch>
        </p:blipFill>
        <p:spPr>
          <a:xfrm>
            <a:off x="1187363" y="1017725"/>
            <a:ext cx="6769271" cy="4125775"/>
          </a:xfrm>
          <a:prstGeom prst="rect">
            <a:avLst/>
          </a:prstGeom>
          <a:noFill/>
          <a:ln>
            <a:noFill/>
          </a:ln>
        </p:spPr>
      </p:pic>
      <p:sp>
        <p:nvSpPr>
          <p:cNvPr id="220" name="Google Shape;220;p34"/>
          <p:cNvSpPr txBox="1"/>
          <p:nvPr/>
        </p:nvSpPr>
        <p:spPr>
          <a:xfrm>
            <a:off x="132250" y="2618850"/>
            <a:ext cx="228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Cedros Island?</a:t>
            </a:r>
            <a:endParaRPr/>
          </a:p>
        </p:txBody>
      </p:sp>
      <p:cxnSp>
        <p:nvCxnSpPr>
          <p:cNvPr id="221" name="Google Shape;221;p34"/>
          <p:cNvCxnSpPr/>
          <p:nvPr/>
        </p:nvCxnSpPr>
        <p:spPr>
          <a:xfrm>
            <a:off x="1472575" y="2936300"/>
            <a:ext cx="564300" cy="396900"/>
          </a:xfrm>
          <a:prstGeom prst="straightConnector1">
            <a:avLst/>
          </a:prstGeom>
          <a:noFill/>
          <a:ln w="19050" cap="flat" cmpd="sng">
            <a:solidFill>
              <a:schemeClr val="dk2"/>
            </a:solidFill>
            <a:prstDash val="solid"/>
            <a:round/>
            <a:headEnd type="none" w="med" len="med"/>
            <a:tailEnd type="triangle" w="med" len="med"/>
          </a:ln>
        </p:spPr>
      </p:cxnSp>
      <p:sp>
        <p:nvSpPr>
          <p:cNvPr id="222" name="Google Shape;222;p34"/>
          <p:cNvSpPr txBox="1"/>
          <p:nvPr/>
        </p:nvSpPr>
        <p:spPr>
          <a:xfrm>
            <a:off x="70500" y="3800450"/>
            <a:ext cx="118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Passports?</a:t>
            </a:r>
            <a:endParaRPr/>
          </a:p>
        </p:txBody>
      </p:sp>
      <p:cxnSp>
        <p:nvCxnSpPr>
          <p:cNvPr id="223" name="Google Shape;223;p34"/>
          <p:cNvCxnSpPr/>
          <p:nvPr/>
        </p:nvCxnSpPr>
        <p:spPr>
          <a:xfrm rot="10800000" flipH="1">
            <a:off x="1066950" y="3677000"/>
            <a:ext cx="352800" cy="246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Where is Cedros Island?</a:t>
            </a:r>
            <a:endParaRPr/>
          </a:p>
        </p:txBody>
      </p:sp>
      <p:pic>
        <p:nvPicPr>
          <p:cNvPr id="229" name="Google Shape;229;p35"/>
          <p:cNvPicPr preferRelativeResize="0"/>
          <p:nvPr/>
        </p:nvPicPr>
        <p:blipFill>
          <a:blip r:embed="rId3">
            <a:alphaModFix/>
          </a:blip>
          <a:stretch>
            <a:fillRect/>
          </a:stretch>
        </p:blipFill>
        <p:spPr>
          <a:xfrm>
            <a:off x="2179788" y="1017725"/>
            <a:ext cx="4784413" cy="3820976"/>
          </a:xfrm>
          <a:prstGeom prst="rect">
            <a:avLst/>
          </a:prstGeom>
          <a:noFill/>
          <a:ln>
            <a:noFill/>
          </a:ln>
        </p:spPr>
      </p:pic>
      <p:sp>
        <p:nvSpPr>
          <p:cNvPr id="230" name="Google Shape;230;p35"/>
          <p:cNvSpPr txBox="1"/>
          <p:nvPr/>
        </p:nvSpPr>
        <p:spPr>
          <a:xfrm>
            <a:off x="7186500" y="2098625"/>
            <a:ext cx="195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It seems some of San Diego’s best fishing isn’t in the US </a:t>
            </a:r>
            <a:endParaRPr/>
          </a:p>
        </p:txBody>
      </p:sp>
      <p:cxnSp>
        <p:nvCxnSpPr>
          <p:cNvPr id="231" name="Google Shape;231;p35"/>
          <p:cNvCxnSpPr/>
          <p:nvPr/>
        </p:nvCxnSpPr>
        <p:spPr>
          <a:xfrm flipH="1">
            <a:off x="6225375" y="2909850"/>
            <a:ext cx="1172700" cy="12963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Summarize conversations with topic models</a:t>
            </a:r>
            <a:endParaRPr dirty="0"/>
          </a:p>
        </p:txBody>
      </p:sp>
      <p:pic>
        <p:nvPicPr>
          <p:cNvPr id="246" name="Google Shape;246;p37"/>
          <p:cNvPicPr preferRelativeResize="0"/>
          <p:nvPr/>
        </p:nvPicPr>
        <p:blipFill>
          <a:blip r:embed="rId3">
            <a:alphaModFix/>
          </a:blip>
          <a:stretch>
            <a:fillRect/>
          </a:stretch>
        </p:blipFill>
        <p:spPr>
          <a:xfrm>
            <a:off x="1969290" y="1040737"/>
            <a:ext cx="5205425" cy="3062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Summarize conversations with topic models</a:t>
            </a:r>
            <a:endParaRPr dirty="0"/>
          </a:p>
        </p:txBody>
      </p:sp>
      <p:sp>
        <p:nvSpPr>
          <p:cNvPr id="237" name="Google Shape;23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arenR"/>
            </a:pPr>
            <a:r>
              <a:rPr lang="en" dirty="0"/>
              <a:t>Clean up data </a:t>
            </a:r>
          </a:p>
          <a:p>
            <a:pPr marL="457200" lvl="0" indent="-342900" algn="l" rtl="0">
              <a:spcBef>
                <a:spcPts val="0"/>
              </a:spcBef>
              <a:spcAft>
                <a:spcPts val="0"/>
              </a:spcAft>
              <a:buSzPts val="1800"/>
              <a:buAutoNum type="arabicParenR"/>
            </a:pPr>
            <a:r>
              <a:rPr lang="en" dirty="0"/>
              <a:t>Use topic model library to find conversation types (topics)</a:t>
            </a:r>
          </a:p>
          <a:p>
            <a:pPr marL="457200" lvl="0" indent="-342900" algn="l" rtl="0">
              <a:spcBef>
                <a:spcPts val="0"/>
              </a:spcBef>
              <a:spcAft>
                <a:spcPts val="0"/>
              </a:spcAft>
              <a:buSzPts val="1800"/>
              <a:buAutoNum type="arabicParenR"/>
            </a:pPr>
            <a:r>
              <a:rPr lang="en" dirty="0"/>
              <a:t>Visualize these grouped conversations</a:t>
            </a:r>
            <a:endParaRPr dirty="0"/>
          </a:p>
        </p:txBody>
      </p:sp>
      <p:pic>
        <p:nvPicPr>
          <p:cNvPr id="238" name="Google Shape;238;p36"/>
          <p:cNvPicPr preferRelativeResize="0"/>
          <p:nvPr/>
        </p:nvPicPr>
        <p:blipFill>
          <a:blip r:embed="rId3">
            <a:alphaModFix/>
          </a:blip>
          <a:stretch>
            <a:fillRect/>
          </a:stretch>
        </p:blipFill>
        <p:spPr>
          <a:xfrm>
            <a:off x="4964400" y="2026425"/>
            <a:ext cx="3744099" cy="2725750"/>
          </a:xfrm>
          <a:prstGeom prst="rect">
            <a:avLst/>
          </a:prstGeom>
          <a:noFill/>
          <a:ln>
            <a:noFill/>
          </a:ln>
        </p:spPr>
      </p:pic>
      <p:sp>
        <p:nvSpPr>
          <p:cNvPr id="239" name="Google Shape;239;p36"/>
          <p:cNvSpPr txBox="1"/>
          <p:nvPr/>
        </p:nvSpPr>
        <p:spPr>
          <a:xfrm>
            <a:off x="740700" y="3455663"/>
            <a:ext cx="284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Probabilistic, generative plate diagram for LDA</a:t>
            </a:r>
            <a:endParaRPr/>
          </a:p>
        </p:txBody>
      </p:sp>
      <p:cxnSp>
        <p:nvCxnSpPr>
          <p:cNvPr id="240" name="Google Shape;240;p36"/>
          <p:cNvCxnSpPr>
            <a:endCxn id="238" idx="1"/>
          </p:cNvCxnSpPr>
          <p:nvPr/>
        </p:nvCxnSpPr>
        <p:spPr>
          <a:xfrm rot="10800000" flipH="1">
            <a:off x="3271500" y="3389300"/>
            <a:ext cx="1692900" cy="2877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Summarize conversations with topic models</a:t>
            </a:r>
            <a:endParaRPr/>
          </a:p>
        </p:txBody>
      </p:sp>
      <p:sp>
        <p:nvSpPr>
          <p:cNvPr id="237" name="Google Shape;23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arenR"/>
            </a:pPr>
            <a:r>
              <a:rPr lang="en"/>
              <a:t>Clean up data - these don’t work well with short, messy tests</a:t>
            </a:r>
            <a:endParaRPr/>
          </a:p>
          <a:p>
            <a:pPr marL="457200" lvl="0" indent="-342900" algn="l" rtl="0">
              <a:spcBef>
                <a:spcPts val="0"/>
              </a:spcBef>
              <a:spcAft>
                <a:spcPts val="0"/>
              </a:spcAft>
              <a:buSzPts val="1800"/>
              <a:buAutoNum type="arabicParenR"/>
            </a:pPr>
            <a:r>
              <a:rPr lang="en"/>
              <a:t>Group every word into a conversation (topic) based on how it’s used</a:t>
            </a:r>
            <a:endParaRPr/>
          </a:p>
          <a:p>
            <a:pPr marL="457200" lvl="0" indent="-342900" algn="l" rtl="0">
              <a:spcBef>
                <a:spcPts val="0"/>
              </a:spcBef>
              <a:spcAft>
                <a:spcPts val="0"/>
              </a:spcAft>
              <a:buSzPts val="1800"/>
              <a:buAutoNum type="arabicParenR"/>
            </a:pPr>
            <a:r>
              <a:rPr lang="en"/>
              <a:t>Visualize these grouped conversations</a:t>
            </a:r>
            <a:endParaRPr/>
          </a:p>
        </p:txBody>
      </p:sp>
      <p:pic>
        <p:nvPicPr>
          <p:cNvPr id="238" name="Google Shape;238;p36"/>
          <p:cNvPicPr preferRelativeResize="0"/>
          <p:nvPr/>
        </p:nvPicPr>
        <p:blipFill>
          <a:blip r:embed="rId3">
            <a:alphaModFix/>
          </a:blip>
          <a:stretch>
            <a:fillRect/>
          </a:stretch>
        </p:blipFill>
        <p:spPr>
          <a:xfrm>
            <a:off x="4964400" y="2026425"/>
            <a:ext cx="3744099" cy="2725750"/>
          </a:xfrm>
          <a:prstGeom prst="rect">
            <a:avLst/>
          </a:prstGeom>
          <a:noFill/>
          <a:ln>
            <a:noFill/>
          </a:ln>
        </p:spPr>
      </p:pic>
      <p:sp>
        <p:nvSpPr>
          <p:cNvPr id="239" name="Google Shape;239;p36"/>
          <p:cNvSpPr txBox="1"/>
          <p:nvPr/>
        </p:nvSpPr>
        <p:spPr>
          <a:xfrm>
            <a:off x="740700" y="3455663"/>
            <a:ext cx="284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Probabilistic, generative plate diagram for LDA</a:t>
            </a:r>
            <a:endParaRPr/>
          </a:p>
        </p:txBody>
      </p:sp>
      <p:cxnSp>
        <p:nvCxnSpPr>
          <p:cNvPr id="240" name="Google Shape;240;p36"/>
          <p:cNvCxnSpPr>
            <a:endCxn id="238" idx="1"/>
          </p:cNvCxnSpPr>
          <p:nvPr/>
        </p:nvCxnSpPr>
        <p:spPr>
          <a:xfrm rot="10800000" flipH="1">
            <a:off x="3271500" y="3389300"/>
            <a:ext cx="1692900" cy="28770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056217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The LDA results</a:t>
            </a:r>
            <a:endParaRPr/>
          </a:p>
        </p:txBody>
      </p:sp>
      <p:pic>
        <p:nvPicPr>
          <p:cNvPr id="246" name="Google Shape;246;p37"/>
          <p:cNvPicPr preferRelativeResize="0"/>
          <p:nvPr/>
        </p:nvPicPr>
        <p:blipFill>
          <a:blip r:embed="rId3">
            <a:alphaModFix/>
          </a:blip>
          <a:stretch>
            <a:fillRect/>
          </a:stretch>
        </p:blipFill>
        <p:spPr>
          <a:xfrm>
            <a:off x="1969290" y="1040737"/>
            <a:ext cx="5205425" cy="3062026"/>
          </a:xfrm>
          <a:prstGeom prst="rect">
            <a:avLst/>
          </a:prstGeom>
          <a:noFill/>
          <a:ln>
            <a:noFill/>
          </a:ln>
        </p:spPr>
      </p:pic>
    </p:spTree>
    <p:extLst>
      <p:ext uri="{BB962C8B-B14F-4D97-AF65-F5344CB8AC3E}">
        <p14:creationId xmlns:p14="http://schemas.microsoft.com/office/powerpoint/2010/main" val="1646578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Language and Culture of Boats</a:t>
            </a:r>
            <a:endParaRPr/>
          </a:p>
        </p:txBody>
      </p:sp>
      <p:sp>
        <p:nvSpPr>
          <p:cNvPr id="252" name="Google Shape;252;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wanted to learn about the boat’s culture and way of operating via text mining</a:t>
            </a:r>
            <a:endParaRPr/>
          </a:p>
          <a:p>
            <a:pPr marL="0" lvl="0" indent="0" algn="l" rtl="0">
              <a:spcBef>
                <a:spcPts val="1200"/>
              </a:spcBef>
              <a:spcAft>
                <a:spcPts val="0"/>
              </a:spcAft>
              <a:buNone/>
            </a:pPr>
            <a:r>
              <a:rPr lang="en"/>
              <a:t>Some cool facts we found:</a:t>
            </a:r>
            <a:endParaRPr/>
          </a:p>
          <a:p>
            <a:pPr marL="457200" lvl="0" indent="-342900" algn="l" rtl="0">
              <a:spcBef>
                <a:spcPts val="1200"/>
              </a:spcBef>
              <a:spcAft>
                <a:spcPts val="0"/>
              </a:spcAft>
              <a:buSzPts val="1800"/>
              <a:buAutoNum type="arabicParenR"/>
            </a:pPr>
            <a:r>
              <a:rPr lang="en"/>
              <a:t>The boats will go deep into Mexican waters to fish</a:t>
            </a:r>
            <a:endParaRPr/>
          </a:p>
          <a:p>
            <a:pPr marL="457200" lvl="0" indent="-342900" algn="l" rtl="0">
              <a:spcBef>
                <a:spcPts val="0"/>
              </a:spcBef>
              <a:spcAft>
                <a:spcPts val="0"/>
              </a:spcAft>
              <a:buSzPts val="1800"/>
              <a:buAutoNum type="arabicParenR"/>
            </a:pPr>
            <a:r>
              <a:rPr lang="en"/>
              <a:t>Yellowfin and Bluefin tuna are extremely popular</a:t>
            </a:r>
            <a:endParaRPr/>
          </a:p>
          <a:p>
            <a:pPr marL="457200" lvl="0" indent="-342900" algn="l" rtl="0">
              <a:spcBef>
                <a:spcPts val="0"/>
              </a:spcBef>
              <a:spcAft>
                <a:spcPts val="0"/>
              </a:spcAft>
              <a:buSzPts val="1800"/>
              <a:buAutoNum type="arabicParenR"/>
            </a:pPr>
            <a:r>
              <a:rPr lang="en"/>
              <a:t>There is a jackpot system, where attendees are ranked by their fish size</a:t>
            </a:r>
            <a:endParaRPr/>
          </a:p>
          <a:p>
            <a:pPr marL="457200" lvl="0" indent="-342900" algn="l" rtl="0">
              <a:spcBef>
                <a:spcPts val="0"/>
              </a:spcBef>
              <a:spcAft>
                <a:spcPts val="0"/>
              </a:spcAft>
              <a:buSzPts val="1800"/>
              <a:buAutoNum type="arabicParenR"/>
            </a:pPr>
            <a:r>
              <a:rPr lang="en"/>
              <a:t>The posts are used as a channel to broadcast deals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Catch of the Day (</a:t>
            </a:r>
            <a:r>
              <a:rPr lang="en" sz="2300" b="1" dirty="0"/>
              <a:t>🐠 </a:t>
            </a:r>
            <a:r>
              <a:rPr lang="en" dirty="0"/>
              <a:t>Agenda </a:t>
            </a:r>
            <a:r>
              <a:rPr lang="en" sz="2300" b="1" dirty="0"/>
              <a:t>🐠)</a:t>
            </a:r>
            <a:endParaRPr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a:t>We’re going to:</a:t>
            </a:r>
            <a:endParaRPr/>
          </a:p>
          <a:p>
            <a:pPr marL="914400" lvl="0" indent="-342900" algn="l" rtl="0">
              <a:spcBef>
                <a:spcPts val="1200"/>
              </a:spcBef>
              <a:spcAft>
                <a:spcPts val="0"/>
              </a:spcAft>
              <a:buSzPts val="1800"/>
              <a:buChar char="-"/>
            </a:pPr>
            <a:r>
              <a:rPr lang="en"/>
              <a:t>Learn about sportfishing</a:t>
            </a:r>
            <a:endParaRPr/>
          </a:p>
          <a:p>
            <a:pPr marL="914400" lvl="0" indent="-342900" algn="l" rtl="0">
              <a:spcBef>
                <a:spcPts val="0"/>
              </a:spcBef>
              <a:spcAft>
                <a:spcPts val="0"/>
              </a:spcAft>
              <a:buSzPts val="1800"/>
              <a:buChar char="-"/>
            </a:pPr>
            <a:r>
              <a:rPr lang="en"/>
              <a:t>Use webscraping to collect data from the internet</a:t>
            </a:r>
            <a:endParaRPr/>
          </a:p>
          <a:p>
            <a:pPr marL="914400" lvl="0" indent="-342900" algn="l" rtl="0">
              <a:spcBef>
                <a:spcPts val="0"/>
              </a:spcBef>
              <a:spcAft>
                <a:spcPts val="0"/>
              </a:spcAft>
              <a:buSzPts val="1800"/>
              <a:buChar char="-"/>
            </a:pPr>
            <a:r>
              <a:rPr lang="en"/>
              <a:t>Dive into some NLP (natural language processing) to understand text data</a:t>
            </a:r>
            <a:endParaRPr/>
          </a:p>
        </p:txBody>
      </p:sp>
      <p:pic>
        <p:nvPicPr>
          <p:cNvPr id="67" name="Google Shape;67;p14"/>
          <p:cNvPicPr preferRelativeResize="0"/>
          <p:nvPr/>
        </p:nvPicPr>
        <p:blipFill>
          <a:blip r:embed="rId3">
            <a:alphaModFix/>
          </a:blip>
          <a:stretch>
            <a:fillRect/>
          </a:stretch>
        </p:blipFill>
        <p:spPr>
          <a:xfrm>
            <a:off x="5027914" y="2756100"/>
            <a:ext cx="4116076" cy="2312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What are they catching, and when?</a:t>
            </a:r>
            <a:endParaRPr/>
          </a:p>
        </p:txBody>
      </p:sp>
      <p:sp>
        <p:nvSpPr>
          <p:cNvPr id="258" name="Google Shape;258;p39"/>
          <p:cNvSpPr txBox="1">
            <a:spLocks noGrp="1"/>
          </p:cNvSpPr>
          <p:nvPr>
            <p:ph type="body" idx="1"/>
          </p:nvPr>
        </p:nvSpPr>
        <p:spPr>
          <a:xfrm>
            <a:off x="311700" y="1152475"/>
            <a:ext cx="8520600" cy="253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27"/>
              <a:t>Need to know: </a:t>
            </a:r>
            <a:endParaRPr sz="1627"/>
          </a:p>
          <a:p>
            <a:pPr marL="914400" lvl="0" indent="-342900" algn="l" rtl="0">
              <a:spcBef>
                <a:spcPts val="1200"/>
              </a:spcBef>
              <a:spcAft>
                <a:spcPts val="0"/>
              </a:spcAft>
              <a:buSzPts val="1800"/>
              <a:buAutoNum type="arabicParenR"/>
            </a:pPr>
            <a:r>
              <a:rPr lang="en"/>
              <a:t>Timestamps on posts to detect seasonality</a:t>
            </a:r>
            <a:endParaRPr/>
          </a:p>
          <a:p>
            <a:pPr marL="914400" lvl="0" indent="-342900" algn="l" rtl="0">
              <a:spcBef>
                <a:spcPts val="0"/>
              </a:spcBef>
              <a:spcAft>
                <a:spcPts val="0"/>
              </a:spcAft>
              <a:buSzPts val="1800"/>
              <a:buAutoNum type="arabicParenR"/>
            </a:pPr>
            <a:r>
              <a:rPr lang="en"/>
              <a:t>Names of fish in order to extract their mentions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What are they catching, and when?</a:t>
            </a:r>
            <a:endParaRPr/>
          </a:p>
        </p:txBody>
      </p:sp>
      <p:pic>
        <p:nvPicPr>
          <p:cNvPr id="264" name="Google Shape;264;p40"/>
          <p:cNvPicPr preferRelativeResize="0"/>
          <p:nvPr/>
        </p:nvPicPr>
        <p:blipFill>
          <a:blip r:embed="rId3">
            <a:alphaModFix/>
          </a:blip>
          <a:stretch>
            <a:fillRect/>
          </a:stretch>
        </p:blipFill>
        <p:spPr>
          <a:xfrm>
            <a:off x="1422225" y="1017725"/>
            <a:ext cx="6299549" cy="354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70" name="Google Shape;270;p41"/>
          <p:cNvPicPr preferRelativeResize="0"/>
          <p:nvPr/>
        </p:nvPicPr>
        <p:blipFill>
          <a:blip r:embed="rId3">
            <a:alphaModFix/>
          </a:blip>
          <a:stretch>
            <a:fillRect/>
          </a:stretch>
        </p:blipFill>
        <p:spPr>
          <a:xfrm>
            <a:off x="1011585" y="106845"/>
            <a:ext cx="7120829" cy="49298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t>First, which fish exist in San Diego? Try word embeddings</a:t>
            </a:r>
            <a:endParaRPr dirty="0"/>
          </a:p>
          <a:p>
            <a:pPr marL="0" lvl="0" indent="0" algn="ctr" rtl="0">
              <a:spcBef>
                <a:spcPts val="0"/>
              </a:spcBef>
              <a:spcAft>
                <a:spcPts val="0"/>
              </a:spcAft>
              <a:buNone/>
            </a:pPr>
            <a:endParaRPr dirty="0"/>
          </a:p>
        </p:txBody>
      </p:sp>
      <p:pic>
        <p:nvPicPr>
          <p:cNvPr id="276" name="Google Shape;276;p42"/>
          <p:cNvPicPr preferRelativeResize="0"/>
          <p:nvPr/>
        </p:nvPicPr>
        <p:blipFill>
          <a:blip r:embed="rId3">
            <a:alphaModFix/>
          </a:blip>
          <a:stretch>
            <a:fillRect/>
          </a:stretch>
        </p:blipFill>
        <p:spPr>
          <a:xfrm>
            <a:off x="1339515" y="1152475"/>
            <a:ext cx="6464961" cy="38406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t>Embeddings provide a way to describe *similarity*</a:t>
            </a:r>
            <a:endParaRPr/>
          </a:p>
          <a:p>
            <a:pPr marL="0" lvl="0" indent="0" algn="l" rtl="0">
              <a:spcBef>
                <a:spcPts val="0"/>
              </a:spcBef>
              <a:spcAft>
                <a:spcPts val="0"/>
              </a:spcAft>
              <a:buNone/>
            </a:pPr>
            <a:endParaRPr/>
          </a:p>
        </p:txBody>
      </p:sp>
      <p:pic>
        <p:nvPicPr>
          <p:cNvPr id="282" name="Google Shape;282;p43"/>
          <p:cNvPicPr preferRelativeResize="0"/>
          <p:nvPr/>
        </p:nvPicPr>
        <p:blipFill>
          <a:blip r:embed="rId3">
            <a:alphaModFix/>
          </a:blip>
          <a:stretch>
            <a:fillRect/>
          </a:stretch>
        </p:blipFill>
        <p:spPr>
          <a:xfrm>
            <a:off x="2508438" y="1152475"/>
            <a:ext cx="4127125" cy="3867725"/>
          </a:xfrm>
          <a:prstGeom prst="rect">
            <a:avLst/>
          </a:prstGeom>
          <a:noFill/>
          <a:ln>
            <a:noFill/>
          </a:ln>
        </p:spPr>
      </p:pic>
      <p:sp>
        <p:nvSpPr>
          <p:cNvPr id="283" name="Google Shape;283;p43"/>
          <p:cNvSpPr txBox="1"/>
          <p:nvPr/>
        </p:nvSpPr>
        <p:spPr>
          <a:xfrm>
            <a:off x="6734975" y="1211850"/>
            <a:ext cx="2232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Hand-written digits cluster in this embedding space</a:t>
            </a:r>
            <a:endParaRPr/>
          </a:p>
        </p:txBody>
      </p:sp>
      <p:cxnSp>
        <p:nvCxnSpPr>
          <p:cNvPr id="284" name="Google Shape;284;p43"/>
          <p:cNvCxnSpPr/>
          <p:nvPr/>
        </p:nvCxnSpPr>
        <p:spPr>
          <a:xfrm flipH="1">
            <a:off x="5905125" y="1792075"/>
            <a:ext cx="1527600" cy="447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SpaCy gives 300-dimensional word embeddings</a:t>
            </a:r>
            <a:endParaRPr/>
          </a:p>
        </p:txBody>
      </p:sp>
      <p:pic>
        <p:nvPicPr>
          <p:cNvPr id="290" name="Google Shape;290;p44"/>
          <p:cNvPicPr preferRelativeResize="0"/>
          <p:nvPr/>
        </p:nvPicPr>
        <p:blipFill>
          <a:blip r:embed="rId3">
            <a:alphaModFix/>
          </a:blip>
          <a:stretch>
            <a:fillRect/>
          </a:stretch>
        </p:blipFill>
        <p:spPr>
          <a:xfrm>
            <a:off x="2419175" y="1023512"/>
            <a:ext cx="4305651" cy="36743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Use a fish name we know to find others</a:t>
            </a:r>
            <a:endParaRPr/>
          </a:p>
        </p:txBody>
      </p:sp>
      <p:pic>
        <p:nvPicPr>
          <p:cNvPr id="296" name="Google Shape;296;p45"/>
          <p:cNvPicPr preferRelativeResize="0"/>
          <p:nvPr/>
        </p:nvPicPr>
        <p:blipFill>
          <a:blip r:embed="rId3">
            <a:alphaModFix/>
          </a:blip>
          <a:stretch>
            <a:fillRect/>
          </a:stretch>
        </p:blipFill>
        <p:spPr>
          <a:xfrm>
            <a:off x="784775" y="1275927"/>
            <a:ext cx="7574449" cy="29413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Not all words have an embedding in this library</a:t>
            </a:r>
            <a:endParaRPr/>
          </a:p>
        </p:txBody>
      </p:sp>
      <p:pic>
        <p:nvPicPr>
          <p:cNvPr id="302" name="Google Shape;302;p46"/>
          <p:cNvPicPr preferRelativeResize="0"/>
          <p:nvPr/>
        </p:nvPicPr>
        <p:blipFill>
          <a:blip r:embed="rId3">
            <a:alphaModFix/>
          </a:blip>
          <a:stretch>
            <a:fillRect/>
          </a:stretch>
        </p:blipFill>
        <p:spPr>
          <a:xfrm>
            <a:off x="2425575" y="1238075"/>
            <a:ext cx="4292825" cy="3245175"/>
          </a:xfrm>
          <a:prstGeom prst="rect">
            <a:avLst/>
          </a:prstGeom>
          <a:noFill/>
          <a:ln>
            <a:noFill/>
          </a:ln>
        </p:spPr>
      </p:pic>
      <p:sp>
        <p:nvSpPr>
          <p:cNvPr id="303" name="Google Shape;303;p46"/>
          <p:cNvSpPr txBox="1"/>
          <p:nvPr/>
        </p:nvSpPr>
        <p:spPr>
          <a:xfrm>
            <a:off x="223525" y="1420450"/>
            <a:ext cx="207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OOV words are a way to find jargon!</a:t>
            </a:r>
            <a:endParaRPr/>
          </a:p>
        </p:txBody>
      </p:sp>
      <p:cxnSp>
        <p:nvCxnSpPr>
          <p:cNvPr id="304" name="Google Shape;304;p46"/>
          <p:cNvCxnSpPr/>
          <p:nvPr/>
        </p:nvCxnSpPr>
        <p:spPr>
          <a:xfrm rot="10800000" flipH="1">
            <a:off x="1790000" y="1595950"/>
            <a:ext cx="1014000" cy="264600"/>
          </a:xfrm>
          <a:prstGeom prst="straightConnector1">
            <a:avLst/>
          </a:prstGeom>
          <a:noFill/>
          <a:ln w="19050" cap="flat" cmpd="sng">
            <a:solidFill>
              <a:schemeClr val="dk2"/>
            </a:solidFill>
            <a:prstDash val="solid"/>
            <a:round/>
            <a:headEnd type="none" w="med" len="med"/>
            <a:tailEnd type="triangle" w="med" len="med"/>
          </a:ln>
        </p:spPr>
      </p:cxnSp>
      <p:cxnSp>
        <p:nvCxnSpPr>
          <p:cNvPr id="305" name="Google Shape;305;p46"/>
          <p:cNvCxnSpPr/>
          <p:nvPr/>
        </p:nvCxnSpPr>
        <p:spPr>
          <a:xfrm rot="10800000" flipH="1">
            <a:off x="1772375" y="1895925"/>
            <a:ext cx="1005300" cy="52800"/>
          </a:xfrm>
          <a:prstGeom prst="straightConnector1">
            <a:avLst/>
          </a:prstGeom>
          <a:noFill/>
          <a:ln w="19050" cap="flat" cmpd="sng">
            <a:solidFill>
              <a:schemeClr val="dk2"/>
            </a:solidFill>
            <a:prstDash val="solid"/>
            <a:round/>
            <a:headEnd type="none" w="med" len="med"/>
            <a:tailEnd type="triangle" w="med" len="med"/>
          </a:ln>
        </p:spPr>
      </p:cxnSp>
      <p:cxnSp>
        <p:nvCxnSpPr>
          <p:cNvPr id="306" name="Google Shape;306;p46"/>
          <p:cNvCxnSpPr/>
          <p:nvPr/>
        </p:nvCxnSpPr>
        <p:spPr>
          <a:xfrm>
            <a:off x="1745925" y="1975175"/>
            <a:ext cx="1031700" cy="12873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Total Fish mentions</a:t>
            </a:r>
            <a:endParaRPr/>
          </a:p>
        </p:txBody>
      </p:sp>
      <p:pic>
        <p:nvPicPr>
          <p:cNvPr id="312" name="Google Shape;312;p47"/>
          <p:cNvPicPr preferRelativeResize="0"/>
          <p:nvPr/>
        </p:nvPicPr>
        <p:blipFill>
          <a:blip r:embed="rId3">
            <a:alphaModFix/>
          </a:blip>
          <a:stretch>
            <a:fillRect/>
          </a:stretch>
        </p:blipFill>
        <p:spPr>
          <a:xfrm>
            <a:off x="1746400" y="1017725"/>
            <a:ext cx="5651188" cy="382097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8"/>
          <p:cNvPicPr preferRelativeResize="0"/>
          <p:nvPr/>
        </p:nvPicPr>
        <p:blipFill>
          <a:blip r:embed="rId3">
            <a:alphaModFix/>
          </a:blip>
          <a:stretch>
            <a:fillRect/>
          </a:stretch>
        </p:blipFill>
        <p:spPr>
          <a:xfrm>
            <a:off x="1539063" y="1017725"/>
            <a:ext cx="6065865" cy="3820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Deep-Sea Fishing in San Diego over the past ~100 years</a:t>
            </a:r>
            <a:endParaRPr/>
          </a:p>
          <a:p>
            <a:pPr marL="0" lvl="0" indent="0" algn="ctr" rtl="0">
              <a:spcBef>
                <a:spcPts val="0"/>
              </a:spcBef>
              <a:spcAft>
                <a:spcPts val="0"/>
              </a:spcAft>
              <a:buNone/>
            </a:pPr>
            <a:r>
              <a:rPr lang="en" sz="1133"/>
              <a:t>*all excerpts from SD Union Tribune</a:t>
            </a:r>
            <a:endParaRPr sz="1133"/>
          </a:p>
        </p:txBody>
      </p:sp>
      <p:sp>
        <p:nvSpPr>
          <p:cNvPr id="73" name="Google Shape;73;p15"/>
          <p:cNvSpPr txBox="1">
            <a:spLocks noGrp="1"/>
          </p:cNvSpPr>
          <p:nvPr>
            <p:ph type="body" idx="1"/>
          </p:nvPr>
        </p:nvSpPr>
        <p:spPr>
          <a:xfrm>
            <a:off x="5365850" y="1601150"/>
            <a:ext cx="3483300" cy="2512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AutoNum type="arabicPeriod"/>
            </a:pPr>
            <a:r>
              <a:rPr lang="en" sz="1500">
                <a:solidFill>
                  <a:schemeClr val="dk1"/>
                </a:solidFill>
              </a:rPr>
              <a:t>Tuna used to be San Diego’s third-largest industry (first cannery opened in 1909)</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San Diego touted as “tuna capital of the Pacific,” canning 95% of packed tuna by 1940</a:t>
            </a:r>
            <a:endParaRPr sz="1500">
              <a:solidFill>
                <a:schemeClr val="dk1"/>
              </a:solidFill>
            </a:endParaRPr>
          </a:p>
          <a:p>
            <a:pPr marL="457200" lvl="0" indent="-323850" algn="l" rtl="0">
              <a:spcBef>
                <a:spcPts val="0"/>
              </a:spcBef>
              <a:spcAft>
                <a:spcPts val="0"/>
              </a:spcAft>
              <a:buClr>
                <a:schemeClr val="dk1"/>
              </a:buClr>
              <a:buSzPts val="1500"/>
              <a:buAutoNum type="arabicPeriod"/>
            </a:pPr>
            <a:r>
              <a:rPr lang="en" sz="1500">
                <a:solidFill>
                  <a:schemeClr val="dk1"/>
                </a:solidFill>
              </a:rPr>
              <a:t>Lawmakers protect dolphins in 1972, prompting local ships to shift operations to western Pacific and South America.</a:t>
            </a:r>
            <a:endParaRPr sz="1500">
              <a:solidFill>
                <a:schemeClr val="dk1"/>
              </a:solidFill>
            </a:endParaRPr>
          </a:p>
        </p:txBody>
      </p:sp>
      <p:pic>
        <p:nvPicPr>
          <p:cNvPr id="74" name="Google Shape;74;p15"/>
          <p:cNvPicPr preferRelativeResize="0"/>
          <p:nvPr/>
        </p:nvPicPr>
        <p:blipFill>
          <a:blip r:embed="rId3">
            <a:alphaModFix/>
          </a:blip>
          <a:stretch>
            <a:fillRect/>
          </a:stretch>
        </p:blipFill>
        <p:spPr>
          <a:xfrm>
            <a:off x="464112" y="1152475"/>
            <a:ext cx="4901726" cy="3822176"/>
          </a:xfrm>
          <a:prstGeom prst="rect">
            <a:avLst/>
          </a:prstGeom>
          <a:noFill/>
          <a:ln>
            <a:noFill/>
          </a:ln>
        </p:spPr>
      </p:pic>
      <p:sp>
        <p:nvSpPr>
          <p:cNvPr id="75" name="Google Shape;75;p15"/>
          <p:cNvSpPr txBox="1"/>
          <p:nvPr/>
        </p:nvSpPr>
        <p:spPr>
          <a:xfrm>
            <a:off x="5719725" y="1200950"/>
            <a:ext cx="28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Fun facts: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9"/>
          <p:cNvPicPr preferRelativeResize="0"/>
          <p:nvPr/>
        </p:nvPicPr>
        <p:blipFill>
          <a:blip r:embed="rId3">
            <a:alphaModFix/>
          </a:blip>
          <a:stretch>
            <a:fillRect/>
          </a:stretch>
        </p:blipFill>
        <p:spPr>
          <a:xfrm>
            <a:off x="619700" y="358350"/>
            <a:ext cx="7904600" cy="4426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50"/>
          <p:cNvPicPr preferRelativeResize="0"/>
          <p:nvPr/>
        </p:nvPicPr>
        <p:blipFill>
          <a:blip r:embed="rId3">
            <a:alphaModFix/>
          </a:blip>
          <a:stretch>
            <a:fillRect/>
          </a:stretch>
        </p:blipFill>
        <p:spPr>
          <a:xfrm>
            <a:off x="831938" y="227850"/>
            <a:ext cx="7480124" cy="4687801"/>
          </a:xfrm>
          <a:prstGeom prst="rect">
            <a:avLst/>
          </a:prstGeom>
          <a:noFill/>
          <a:ln>
            <a:noFill/>
          </a:ln>
        </p:spPr>
      </p:pic>
      <p:cxnSp>
        <p:nvCxnSpPr>
          <p:cNvPr id="328" name="Google Shape;328;p50"/>
          <p:cNvCxnSpPr/>
          <p:nvPr/>
        </p:nvCxnSpPr>
        <p:spPr>
          <a:xfrm>
            <a:off x="5616900" y="176350"/>
            <a:ext cx="0" cy="48939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Future work</a:t>
            </a:r>
            <a:endParaRPr dirty="0"/>
          </a:p>
        </p:txBody>
      </p:sp>
      <p:sp>
        <p:nvSpPr>
          <p:cNvPr id="334" name="Google Shape;334;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Extract fish sizes, other quantities</a:t>
            </a:r>
            <a:endParaRPr dirty="0"/>
          </a:p>
          <a:p>
            <a:pPr marL="457200" lvl="0" indent="-342900" algn="l" rtl="0">
              <a:spcBef>
                <a:spcPts val="1200"/>
              </a:spcBef>
              <a:spcAft>
                <a:spcPts val="0"/>
              </a:spcAft>
              <a:buSzPts val="1800"/>
              <a:buChar char="-"/>
            </a:pPr>
            <a:r>
              <a:rPr lang="en" dirty="0"/>
              <a:t>Automated extraction of quantities is hard to get right with natural language</a:t>
            </a:r>
            <a:endParaRPr dirty="0"/>
          </a:p>
          <a:p>
            <a:pPr marL="0" lvl="0" indent="0" algn="l" rtl="0">
              <a:spcBef>
                <a:spcPts val="1200"/>
              </a:spcBef>
              <a:spcAft>
                <a:spcPts val="0"/>
              </a:spcAft>
              <a:buNone/>
            </a:pPr>
            <a:r>
              <a:rPr lang="en" dirty="0"/>
              <a:t>Detect anomalous days</a:t>
            </a:r>
            <a:endParaRPr dirty="0"/>
          </a:p>
          <a:p>
            <a:pPr marL="457200" lvl="0" indent="-342900" algn="l" rtl="0">
              <a:spcBef>
                <a:spcPts val="1200"/>
              </a:spcBef>
              <a:spcAft>
                <a:spcPts val="0"/>
              </a:spcAft>
              <a:buSzPts val="1800"/>
              <a:buChar char="-"/>
            </a:pPr>
            <a:r>
              <a:rPr lang="en" dirty="0"/>
              <a:t>Boats hit limit 45 times in the past 15 years. What conditions led to this?</a:t>
            </a:r>
            <a:endParaRPr dirty="0"/>
          </a:p>
          <a:p>
            <a:pPr marL="0" lvl="0" indent="0" algn="l" rtl="0">
              <a:spcBef>
                <a:spcPts val="1200"/>
              </a:spcBef>
              <a:spcAft>
                <a:spcPts val="120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...Some of the data already exists! </a:t>
            </a:r>
            <a:endParaRPr/>
          </a:p>
        </p:txBody>
      </p:sp>
      <p:pic>
        <p:nvPicPr>
          <p:cNvPr id="340" name="Google Shape;340;p52"/>
          <p:cNvPicPr preferRelativeResize="0"/>
          <p:nvPr/>
        </p:nvPicPr>
        <p:blipFill>
          <a:blip r:embed="rId3">
            <a:alphaModFix/>
          </a:blip>
          <a:stretch>
            <a:fillRect/>
          </a:stretch>
        </p:blipFill>
        <p:spPr>
          <a:xfrm>
            <a:off x="274350" y="1017725"/>
            <a:ext cx="4877525" cy="4050050"/>
          </a:xfrm>
          <a:prstGeom prst="rect">
            <a:avLst/>
          </a:prstGeom>
          <a:noFill/>
          <a:ln>
            <a:noFill/>
          </a:ln>
        </p:spPr>
      </p:pic>
      <p:pic>
        <p:nvPicPr>
          <p:cNvPr id="341" name="Google Shape;341;p52"/>
          <p:cNvPicPr preferRelativeResize="0"/>
          <p:nvPr/>
        </p:nvPicPr>
        <p:blipFill>
          <a:blip r:embed="rId4">
            <a:alphaModFix/>
          </a:blip>
          <a:stretch>
            <a:fillRect/>
          </a:stretch>
        </p:blipFill>
        <p:spPr>
          <a:xfrm>
            <a:off x="5664799" y="2712075"/>
            <a:ext cx="2914650" cy="1905000"/>
          </a:xfrm>
          <a:prstGeom prst="rect">
            <a:avLst/>
          </a:prstGeom>
          <a:noFill/>
          <a:ln>
            <a:noFill/>
          </a:ln>
        </p:spPr>
      </p:pic>
      <p:sp>
        <p:nvSpPr>
          <p:cNvPr id="342" name="Google Shape;342;p52"/>
          <p:cNvSpPr/>
          <p:nvPr/>
        </p:nvSpPr>
        <p:spPr>
          <a:xfrm>
            <a:off x="1581025" y="3116400"/>
            <a:ext cx="984300" cy="1865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43" name="Google Shape;343;p52"/>
          <p:cNvSpPr txBox="1"/>
          <p:nvPr/>
        </p:nvSpPr>
        <p:spPr>
          <a:xfrm>
            <a:off x="5664800" y="2096475"/>
            <a:ext cx="291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(Me when I realized I could have scraped the data directly)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Questions?</a:t>
            </a:r>
            <a:endParaRPr/>
          </a:p>
        </p:txBody>
      </p:sp>
      <p:pic>
        <p:nvPicPr>
          <p:cNvPr id="349" name="Google Shape;349;p53"/>
          <p:cNvPicPr preferRelativeResize="0"/>
          <p:nvPr/>
        </p:nvPicPr>
        <p:blipFill>
          <a:blip r:embed="rId3">
            <a:alphaModFix/>
          </a:blip>
          <a:stretch>
            <a:fillRect/>
          </a:stretch>
        </p:blipFill>
        <p:spPr>
          <a:xfrm>
            <a:off x="3269788" y="1558463"/>
            <a:ext cx="2604425" cy="2604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Sources</a:t>
            </a:r>
            <a:endParaRPr/>
          </a:p>
        </p:txBody>
      </p:sp>
      <p:sp>
        <p:nvSpPr>
          <p:cNvPr id="355" name="Google Shape;355;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gallery</a:t>
            </a:r>
            <a:endParaRPr/>
          </a:p>
          <a:p>
            <a:pPr marL="0" lvl="0" indent="0" algn="l" rtl="0">
              <a:spcBef>
                <a:spcPts val="1200"/>
              </a:spcBef>
              <a:spcAft>
                <a:spcPts val="0"/>
              </a:spcAft>
              <a:buNone/>
            </a:pPr>
            <a:r>
              <a:rPr lang="en" u="sng">
                <a:solidFill>
                  <a:schemeClr val="hlink"/>
                </a:solidFill>
                <a:hlinkClick r:id="rId3"/>
              </a:rPr>
              <a:t>https://www.independencesportfishing.com/gallery.php</a:t>
            </a:r>
            <a:endParaRPr/>
          </a:p>
          <a:p>
            <a:pPr marL="0" lvl="0" indent="0" algn="l" rtl="0">
              <a:spcBef>
                <a:spcPts val="1200"/>
              </a:spcBef>
              <a:spcAft>
                <a:spcPts val="0"/>
              </a:spcAft>
              <a:buNone/>
            </a:pPr>
            <a:endParaRPr/>
          </a:p>
          <a:p>
            <a:pPr marL="0" lvl="0" indent="0" algn="l" rtl="0">
              <a:spcBef>
                <a:spcPts val="1200"/>
              </a:spcBef>
              <a:spcAft>
                <a:spcPts val="0"/>
              </a:spcAft>
              <a:buNone/>
            </a:pPr>
            <a:r>
              <a:rPr lang="en"/>
              <a:t>Main site</a:t>
            </a:r>
            <a:endParaRPr/>
          </a:p>
          <a:p>
            <a:pPr marL="0" lvl="0" indent="0" algn="l" rtl="0">
              <a:spcBef>
                <a:spcPts val="1200"/>
              </a:spcBef>
              <a:spcAft>
                <a:spcPts val="0"/>
              </a:spcAft>
              <a:buNone/>
            </a:pPr>
            <a:r>
              <a:rPr lang="en" u="sng">
                <a:solidFill>
                  <a:schemeClr val="hlink"/>
                </a:solidFill>
                <a:hlinkClick r:id="rId4"/>
              </a:rPr>
              <a:t>https://www.independencesportfishing.com/index.php</a:t>
            </a:r>
            <a:endParaRPr/>
          </a:p>
          <a:p>
            <a:pPr marL="0" lvl="0" indent="0" algn="l" rtl="0">
              <a:spcBef>
                <a:spcPts val="1200"/>
              </a:spcBef>
              <a:spcAft>
                <a:spcPts val="0"/>
              </a:spcAft>
              <a:buNone/>
            </a:pPr>
            <a:endParaRPr/>
          </a:p>
          <a:p>
            <a:pPr marL="0" lvl="0" indent="0" algn="l" rtl="0">
              <a:spcBef>
                <a:spcPts val="1200"/>
              </a:spcBef>
              <a:spcAft>
                <a:spcPts val="0"/>
              </a:spcAft>
              <a:buNone/>
            </a:pPr>
            <a:r>
              <a:rPr lang="en"/>
              <a:t>Good article</a:t>
            </a:r>
            <a:endParaRPr/>
          </a:p>
          <a:p>
            <a:pPr marL="0" lvl="0" indent="0" algn="l" rtl="0">
              <a:spcBef>
                <a:spcPts val="1200"/>
              </a:spcBef>
              <a:spcAft>
                <a:spcPts val="1200"/>
              </a:spcAft>
              <a:buNone/>
            </a:pPr>
            <a:r>
              <a:rPr lang="en"/>
              <a:t>https://www.sandiegomagazine.com/features/a-deep-dive-into-the-san-diego-fishing-industry/article_2959b344-d518-5cf0-b2d7-a952673fc231.html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59"/>
        <p:cNvGrpSpPr/>
        <p:nvPr/>
      </p:nvGrpSpPr>
      <p:grpSpPr>
        <a:xfrm>
          <a:off x="0" y="0"/>
          <a:ext cx="0" cy="0"/>
          <a:chOff x="0" y="0"/>
          <a:chExt cx="0" cy="0"/>
        </a:xfrm>
      </p:grpSpPr>
      <p:sp>
        <p:nvSpPr>
          <p:cNvPr id="360" name="Google Shape;360;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The quantity problem</a:t>
            </a:r>
            <a:endParaRPr/>
          </a:p>
        </p:txBody>
      </p:sp>
      <p:pic>
        <p:nvPicPr>
          <p:cNvPr id="361" name="Google Shape;361;p55"/>
          <p:cNvPicPr preferRelativeResize="0"/>
          <p:nvPr/>
        </p:nvPicPr>
        <p:blipFill>
          <a:blip r:embed="rId3">
            <a:alphaModFix/>
          </a:blip>
          <a:stretch>
            <a:fillRect/>
          </a:stretch>
        </p:blipFill>
        <p:spPr>
          <a:xfrm>
            <a:off x="1028587" y="1278650"/>
            <a:ext cx="7086826" cy="3341824"/>
          </a:xfrm>
          <a:prstGeom prst="rect">
            <a:avLst/>
          </a:prstGeom>
          <a:noFill/>
          <a:ln>
            <a:noFill/>
          </a:ln>
        </p:spPr>
      </p:pic>
      <p:sp>
        <p:nvSpPr>
          <p:cNvPr id="362" name="Google Shape;362;p55"/>
          <p:cNvSpPr/>
          <p:nvPr/>
        </p:nvSpPr>
        <p:spPr>
          <a:xfrm>
            <a:off x="1584050" y="1807550"/>
            <a:ext cx="1127400" cy="177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5"/>
          <p:cNvSpPr/>
          <p:nvPr/>
        </p:nvSpPr>
        <p:spPr>
          <a:xfrm>
            <a:off x="1295200" y="2394450"/>
            <a:ext cx="866700" cy="177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67"/>
        <p:cNvGrpSpPr/>
        <p:nvPr/>
      </p:nvGrpSpPr>
      <p:grpSpPr>
        <a:xfrm>
          <a:off x="0" y="0"/>
          <a:ext cx="0" cy="0"/>
          <a:chOff x="0" y="0"/>
          <a:chExt cx="0" cy="0"/>
        </a:xfrm>
      </p:grpSpPr>
      <p:sp>
        <p:nvSpPr>
          <p:cNvPr id="368" name="Google Shape;368;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69" name="Google Shape;369;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0" name="Google Shape;370;p56"/>
          <p:cNvPicPr preferRelativeResize="0"/>
          <p:nvPr/>
        </p:nvPicPr>
        <p:blipFill>
          <a:blip r:embed="rId3">
            <a:alphaModFix/>
          </a:blip>
          <a:stretch>
            <a:fillRect/>
          </a:stretch>
        </p:blipFill>
        <p:spPr>
          <a:xfrm>
            <a:off x="2561063" y="1204000"/>
            <a:ext cx="4021876" cy="27355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74"/>
        <p:cNvGrpSpPr/>
        <p:nvPr/>
      </p:nvGrpSpPr>
      <p:grpSpPr>
        <a:xfrm>
          <a:off x="0" y="0"/>
          <a:ext cx="0" cy="0"/>
          <a:chOff x="0" y="0"/>
          <a:chExt cx="0" cy="0"/>
        </a:xfrm>
      </p:grpSpPr>
      <p:sp>
        <p:nvSpPr>
          <p:cNvPr id="375" name="Google Shape;375;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Weather url</a:t>
            </a:r>
            <a:endParaRPr/>
          </a:p>
        </p:txBody>
      </p:sp>
      <p:sp>
        <p:nvSpPr>
          <p:cNvPr id="376" name="Google Shape;37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https://www.wunderground.com/history/daily/us/ca/san-diego/KSAN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80"/>
        <p:cNvGrpSpPr/>
        <p:nvPr/>
      </p:nvGrpSpPr>
      <p:grpSpPr>
        <a:xfrm>
          <a:off x="0" y="0"/>
          <a:ext cx="0" cy="0"/>
          <a:chOff x="0" y="0"/>
          <a:chExt cx="0" cy="0"/>
        </a:xfrm>
      </p:grpSpPr>
      <p:sp>
        <p:nvSpPr>
          <p:cNvPr id="381" name="Google Shape;381;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What can we learn?</a:t>
            </a:r>
            <a:endParaRPr/>
          </a:p>
        </p:txBody>
      </p:sp>
      <p:sp>
        <p:nvSpPr>
          <p:cNvPr id="382" name="Google Shape;38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Language used by fishermen. What do they care about? Is there jargon?</a:t>
            </a:r>
            <a:endParaRPr/>
          </a:p>
          <a:p>
            <a:pPr marL="457200" lvl="0" indent="-342900" algn="l" rtl="0">
              <a:spcBef>
                <a:spcPts val="0"/>
              </a:spcBef>
              <a:spcAft>
                <a:spcPts val="0"/>
              </a:spcAft>
              <a:buSzPts val="1800"/>
              <a:buChar char="-"/>
            </a:pPr>
            <a:r>
              <a:rPr lang="en"/>
              <a:t>Seasonality of sportfishing - when is the best time? Does temperature matter?</a:t>
            </a:r>
            <a:endParaRPr/>
          </a:p>
          <a:p>
            <a:pPr marL="457200" lvl="0" indent="-342900" algn="l" rtl="0">
              <a:spcBef>
                <a:spcPts val="0"/>
              </a:spcBef>
              <a:spcAft>
                <a:spcPts val="0"/>
              </a:spcAft>
              <a:buSzPts val="1800"/>
              <a:buChar char="-"/>
            </a:pPr>
            <a:r>
              <a:rPr lang="en"/>
              <a:t>Fish species - what’s in SD, and how are they discussed?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t>Today’s ecosystem</a:t>
            </a:r>
            <a:endParaRPr dirty="0"/>
          </a:p>
          <a:p>
            <a:pPr marL="0" lvl="0" indent="0" algn="l" rtl="0">
              <a:spcBef>
                <a:spcPts val="0"/>
              </a:spcBef>
              <a:spcAft>
                <a:spcPts val="0"/>
              </a:spcAft>
              <a:buNone/>
            </a:pPr>
            <a:endParaRPr dirty="0"/>
          </a:p>
        </p:txBody>
      </p:sp>
      <p:sp>
        <p:nvSpPr>
          <p:cNvPr id="81" name="Google Shape;81;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Heavy regulation on fish you can keep</a:t>
            </a:r>
            <a:endParaRPr dirty="0"/>
          </a:p>
          <a:p>
            <a:pPr marL="457200" lvl="0" indent="-342900" algn="l" rtl="0">
              <a:spcBef>
                <a:spcPts val="0"/>
              </a:spcBef>
              <a:spcAft>
                <a:spcPts val="0"/>
              </a:spcAft>
              <a:buSzPts val="1800"/>
              <a:buChar char="-"/>
            </a:pPr>
            <a:r>
              <a:rPr lang="en-US" dirty="0"/>
              <a:t>More recreational than commercial</a:t>
            </a:r>
            <a:endParaRPr dirty="0"/>
          </a:p>
          <a:p>
            <a:pPr marL="457200" lvl="0" indent="-342900" algn="l" rtl="0">
              <a:spcBef>
                <a:spcPts val="0"/>
              </a:spcBef>
              <a:spcAft>
                <a:spcPts val="0"/>
              </a:spcAft>
              <a:buSzPts val="1800"/>
              <a:buChar char="-"/>
            </a:pPr>
            <a:r>
              <a:rPr lang="en" dirty="0"/>
              <a:t>Lakes and rivers are overfished - ocean is much easier!</a:t>
            </a:r>
            <a:endParaRPr dirty="0"/>
          </a:p>
        </p:txBody>
      </p:sp>
      <p:pic>
        <p:nvPicPr>
          <p:cNvPr id="82" name="Google Shape;82;p16"/>
          <p:cNvPicPr preferRelativeResize="0"/>
          <p:nvPr/>
        </p:nvPicPr>
        <p:blipFill>
          <a:blip r:embed="rId3">
            <a:alphaModFix/>
          </a:blip>
          <a:stretch>
            <a:fillRect/>
          </a:stretch>
        </p:blipFill>
        <p:spPr>
          <a:xfrm>
            <a:off x="2416025" y="2227775"/>
            <a:ext cx="4311950" cy="28429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86"/>
        <p:cNvGrpSpPr/>
        <p:nvPr/>
      </p:nvGrpSpPr>
      <p:grpSpPr>
        <a:xfrm>
          <a:off x="0" y="0"/>
          <a:ext cx="0" cy="0"/>
          <a:chOff x="0" y="0"/>
          <a:chExt cx="0" cy="0"/>
        </a:xfrm>
      </p:grpSpPr>
      <p:sp>
        <p:nvSpPr>
          <p:cNvPr id="387" name="Google Shape;38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Catch of the Day (</a:t>
            </a:r>
            <a:r>
              <a:rPr lang="en" sz="2300" b="1"/>
              <a:t>🐠 </a:t>
            </a:r>
            <a:r>
              <a:rPr lang="en"/>
              <a:t>Agenda </a:t>
            </a:r>
            <a:r>
              <a:rPr lang="en" sz="2300" b="1"/>
              <a:t>🐠)</a:t>
            </a:r>
            <a:endParaRPr/>
          </a:p>
        </p:txBody>
      </p:sp>
      <p:sp>
        <p:nvSpPr>
          <p:cNvPr id="388" name="Google Shape;388;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brief history of fishing in San Diego</a:t>
            </a:r>
            <a:endParaRPr/>
          </a:p>
          <a:p>
            <a:pPr marL="457200" lvl="0" indent="-342900" algn="l" rtl="0">
              <a:spcBef>
                <a:spcPts val="0"/>
              </a:spcBef>
              <a:spcAft>
                <a:spcPts val="0"/>
              </a:spcAft>
              <a:buSzPts val="1800"/>
              <a:buChar char="●"/>
            </a:pPr>
            <a:r>
              <a:rPr lang="en"/>
              <a:t>Goal</a:t>
            </a:r>
            <a:endParaRPr/>
          </a:p>
          <a:p>
            <a:pPr marL="457200" lvl="0" indent="-342900" algn="l" rtl="0">
              <a:spcBef>
                <a:spcPts val="0"/>
              </a:spcBef>
              <a:spcAft>
                <a:spcPts val="0"/>
              </a:spcAft>
              <a:buSzPts val="1800"/>
              <a:buChar char="●"/>
            </a:pPr>
            <a:r>
              <a:rPr lang="en"/>
              <a:t>Programatically understand fishing patterns  </a:t>
            </a:r>
            <a:endParaRPr/>
          </a:p>
          <a:p>
            <a:pPr marL="457200" lvl="0" indent="-342900" algn="l" rtl="0">
              <a:spcBef>
                <a:spcPts val="0"/>
              </a:spcBef>
              <a:spcAft>
                <a:spcPts val="0"/>
              </a:spcAft>
              <a:buSzPts val="1800"/>
              <a:buChar char="●"/>
            </a:pPr>
            <a:r>
              <a:rPr lang="en"/>
              <a:t>Approach</a:t>
            </a:r>
            <a:endParaRPr/>
          </a:p>
          <a:p>
            <a:pPr marL="457200" lvl="0" indent="-342900" algn="l" rtl="0">
              <a:spcBef>
                <a:spcPts val="0"/>
              </a:spcBef>
              <a:spcAft>
                <a:spcPts val="0"/>
              </a:spcAft>
              <a:buSzPts val="1800"/>
              <a:buChar char="●"/>
            </a:pPr>
            <a:r>
              <a:rPr lang="en"/>
              <a:t>Data collection</a:t>
            </a:r>
            <a:endParaRPr/>
          </a:p>
          <a:p>
            <a:pPr marL="457200" lvl="0" indent="-342900" algn="l" rtl="0">
              <a:spcBef>
                <a:spcPts val="0"/>
              </a:spcBef>
              <a:spcAft>
                <a:spcPts val="0"/>
              </a:spcAft>
              <a:buSzPts val="1800"/>
              <a:buChar char="●"/>
            </a:pPr>
            <a:r>
              <a:rPr lang="en"/>
              <a:t>Cleaning</a:t>
            </a:r>
            <a:endParaRPr/>
          </a:p>
          <a:p>
            <a:pPr marL="457200" lvl="0" indent="-342900" algn="l" rtl="0">
              <a:spcBef>
                <a:spcPts val="0"/>
              </a:spcBef>
              <a:spcAft>
                <a:spcPts val="0"/>
              </a:spcAft>
              <a:buSzPts val="1800"/>
              <a:buChar char="●"/>
            </a:pPr>
            <a:r>
              <a:rPr lang="en"/>
              <a:t>Main analysis</a:t>
            </a:r>
            <a:endParaRPr/>
          </a:p>
          <a:p>
            <a:pPr marL="457200" lvl="0" indent="-342900" algn="l" rtl="0">
              <a:spcBef>
                <a:spcPts val="0"/>
              </a:spcBef>
              <a:spcAft>
                <a:spcPts val="0"/>
              </a:spcAft>
              <a:buSzPts val="1800"/>
              <a:buChar char="●"/>
            </a:pPr>
            <a:r>
              <a:rPr lang="en"/>
              <a:t>Future work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392"/>
        <p:cNvGrpSpPr/>
        <p:nvPr/>
      </p:nvGrpSpPr>
      <p:grpSpPr>
        <a:xfrm>
          <a:off x="0" y="0"/>
          <a:ext cx="0" cy="0"/>
          <a:chOff x="0" y="0"/>
          <a:chExt cx="0" cy="0"/>
        </a:xfrm>
      </p:grpSpPr>
      <p:sp>
        <p:nvSpPr>
          <p:cNvPr id="393" name="Google Shape;39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Top phrases</a:t>
            </a:r>
            <a:endParaRPr/>
          </a:p>
        </p:txBody>
      </p:sp>
      <p:pic>
        <p:nvPicPr>
          <p:cNvPr id="394" name="Google Shape;394;p60"/>
          <p:cNvPicPr preferRelativeResize="0"/>
          <p:nvPr/>
        </p:nvPicPr>
        <p:blipFill>
          <a:blip r:embed="rId3">
            <a:alphaModFix/>
          </a:blip>
          <a:stretch>
            <a:fillRect/>
          </a:stretch>
        </p:blipFill>
        <p:spPr>
          <a:xfrm>
            <a:off x="804301" y="1017725"/>
            <a:ext cx="7535401" cy="43453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398"/>
        <p:cNvGrpSpPr/>
        <p:nvPr/>
      </p:nvGrpSpPr>
      <p:grpSpPr>
        <a:xfrm>
          <a:off x="0" y="0"/>
          <a:ext cx="0" cy="0"/>
          <a:chOff x="0" y="0"/>
          <a:chExt cx="0" cy="0"/>
        </a:xfrm>
      </p:grpSpPr>
      <p:sp>
        <p:nvSpPr>
          <p:cNvPr id="399" name="Google Shape;399;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Which fish do they catch? Try word embeddings</a:t>
            </a:r>
            <a:endParaRPr/>
          </a:p>
          <a:p>
            <a:pPr marL="0" lvl="0" indent="0" algn="ctr" rtl="0">
              <a:spcBef>
                <a:spcPts val="0"/>
              </a:spcBef>
              <a:spcAft>
                <a:spcPts val="0"/>
              </a:spcAft>
              <a:buNone/>
            </a:pPr>
            <a:endParaRPr/>
          </a:p>
          <a:p>
            <a:pPr marL="0" lvl="0" indent="0" algn="l" rtl="0">
              <a:spcBef>
                <a:spcPts val="0"/>
              </a:spcBef>
              <a:spcAft>
                <a:spcPts val="0"/>
              </a:spcAft>
              <a:buNone/>
            </a:pPr>
            <a:endParaRPr/>
          </a:p>
        </p:txBody>
      </p:sp>
      <p:pic>
        <p:nvPicPr>
          <p:cNvPr id="400" name="Google Shape;400;p61"/>
          <p:cNvPicPr preferRelativeResize="0"/>
          <p:nvPr/>
        </p:nvPicPr>
        <p:blipFill>
          <a:blip r:embed="rId3">
            <a:alphaModFix/>
          </a:blip>
          <a:stretch>
            <a:fillRect/>
          </a:stretch>
        </p:blipFill>
        <p:spPr>
          <a:xfrm>
            <a:off x="2508438" y="1152475"/>
            <a:ext cx="4127125" cy="3867725"/>
          </a:xfrm>
          <a:prstGeom prst="rect">
            <a:avLst/>
          </a:prstGeom>
          <a:noFill/>
          <a:ln>
            <a:noFill/>
          </a:ln>
        </p:spPr>
      </p:pic>
      <p:sp>
        <p:nvSpPr>
          <p:cNvPr id="401" name="Google Shape;401;p61"/>
          <p:cNvSpPr txBox="1"/>
          <p:nvPr/>
        </p:nvSpPr>
        <p:spPr>
          <a:xfrm>
            <a:off x="6734975" y="1211850"/>
            <a:ext cx="2232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Hand-written digits cluster in this embedding space</a:t>
            </a:r>
            <a:endParaRPr/>
          </a:p>
        </p:txBody>
      </p:sp>
      <p:cxnSp>
        <p:nvCxnSpPr>
          <p:cNvPr id="402" name="Google Shape;402;p61"/>
          <p:cNvCxnSpPr/>
          <p:nvPr/>
        </p:nvCxnSpPr>
        <p:spPr>
          <a:xfrm flipH="1">
            <a:off x="5905125" y="1792075"/>
            <a:ext cx="1527600" cy="447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06"/>
        <p:cNvGrpSpPr/>
        <p:nvPr/>
      </p:nvGrpSpPr>
      <p:grpSpPr>
        <a:xfrm>
          <a:off x="0" y="0"/>
          <a:ext cx="0" cy="0"/>
          <a:chOff x="0" y="0"/>
          <a:chExt cx="0" cy="0"/>
        </a:xfrm>
      </p:grpSpPr>
      <p:sp>
        <p:nvSpPr>
          <p:cNvPr id="407" name="Google Shape;407;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Which fish do they catch? Try word embeddings</a:t>
            </a:r>
            <a:endParaRPr/>
          </a:p>
        </p:txBody>
      </p:sp>
      <p:sp>
        <p:nvSpPr>
          <p:cNvPr id="408" name="Google Shape;408;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412"/>
        <p:cNvGrpSpPr/>
        <p:nvPr/>
      </p:nvGrpSpPr>
      <p:grpSpPr>
        <a:xfrm>
          <a:off x="0" y="0"/>
          <a:ext cx="0" cy="0"/>
          <a:chOff x="0" y="0"/>
          <a:chExt cx="0" cy="0"/>
        </a:xfrm>
      </p:grpSpPr>
      <p:sp>
        <p:nvSpPr>
          <p:cNvPr id="413" name="Google Shape;413;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Which fish do they catch? Try word embeddings</a:t>
            </a:r>
            <a:endParaRPr/>
          </a:p>
          <a:p>
            <a:pPr marL="0" lvl="0" indent="0" algn="ctr" rtl="0">
              <a:spcBef>
                <a:spcPts val="0"/>
              </a:spcBef>
              <a:spcAft>
                <a:spcPts val="0"/>
              </a:spcAft>
              <a:buNone/>
            </a:pPr>
            <a:endParaRPr/>
          </a:p>
          <a:p>
            <a:pPr marL="0" lvl="0" indent="0" algn="l" rtl="0">
              <a:spcBef>
                <a:spcPts val="0"/>
              </a:spcBef>
              <a:spcAft>
                <a:spcPts val="0"/>
              </a:spcAft>
              <a:buNone/>
            </a:pPr>
            <a:endParaRPr/>
          </a:p>
        </p:txBody>
      </p:sp>
      <p:pic>
        <p:nvPicPr>
          <p:cNvPr id="414" name="Google Shape;414;p63"/>
          <p:cNvPicPr preferRelativeResize="0"/>
          <p:nvPr/>
        </p:nvPicPr>
        <p:blipFill>
          <a:blip r:embed="rId3">
            <a:alphaModFix/>
          </a:blip>
          <a:stretch>
            <a:fillRect/>
          </a:stretch>
        </p:blipFill>
        <p:spPr>
          <a:xfrm>
            <a:off x="2508438" y="1152475"/>
            <a:ext cx="4127125" cy="3867725"/>
          </a:xfrm>
          <a:prstGeom prst="rect">
            <a:avLst/>
          </a:prstGeom>
          <a:noFill/>
          <a:ln>
            <a:noFill/>
          </a:ln>
        </p:spPr>
      </p:pic>
      <p:sp>
        <p:nvSpPr>
          <p:cNvPr id="415" name="Google Shape;415;p63"/>
          <p:cNvSpPr txBox="1"/>
          <p:nvPr/>
        </p:nvSpPr>
        <p:spPr>
          <a:xfrm>
            <a:off x="6734975" y="1211850"/>
            <a:ext cx="2232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Hand-written digits cluster in this embedding space</a:t>
            </a:r>
            <a:endParaRPr/>
          </a:p>
        </p:txBody>
      </p:sp>
      <p:cxnSp>
        <p:nvCxnSpPr>
          <p:cNvPr id="416" name="Google Shape;416;p63"/>
          <p:cNvCxnSpPr/>
          <p:nvPr/>
        </p:nvCxnSpPr>
        <p:spPr>
          <a:xfrm flipH="1">
            <a:off x="5905125" y="1792075"/>
            <a:ext cx="1527600" cy="447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420"/>
        <p:cNvGrpSpPr/>
        <p:nvPr/>
      </p:nvGrpSpPr>
      <p:grpSpPr>
        <a:xfrm>
          <a:off x="0" y="0"/>
          <a:ext cx="0" cy="0"/>
          <a:chOff x="0" y="0"/>
          <a:chExt cx="0" cy="0"/>
        </a:xfrm>
      </p:grpSpPr>
      <p:sp>
        <p:nvSpPr>
          <p:cNvPr id="421" name="Google Shape;421;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Embeddings provide a way to describe *similarity*</a:t>
            </a:r>
            <a:endParaRPr/>
          </a:p>
        </p:txBody>
      </p:sp>
      <p:pic>
        <p:nvPicPr>
          <p:cNvPr id="422" name="Google Shape;422;p64"/>
          <p:cNvPicPr preferRelativeResize="0"/>
          <p:nvPr/>
        </p:nvPicPr>
        <p:blipFill>
          <a:blip r:embed="rId3">
            <a:alphaModFix/>
          </a:blip>
          <a:stretch>
            <a:fillRect/>
          </a:stretch>
        </p:blipFill>
        <p:spPr>
          <a:xfrm>
            <a:off x="1339515" y="1152475"/>
            <a:ext cx="6464961" cy="38406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427" name="Google Shape;427;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t>Collecting data </a:t>
            </a:r>
            <a:endParaRPr/>
          </a:p>
          <a:p>
            <a:pPr marL="0" lvl="0" indent="0" algn="l" rtl="0">
              <a:spcBef>
                <a:spcPts val="0"/>
              </a:spcBef>
              <a:spcAft>
                <a:spcPts val="0"/>
              </a:spcAft>
              <a:buNone/>
            </a:pPr>
            <a:endParaRPr/>
          </a:p>
        </p:txBody>
      </p:sp>
      <p:pic>
        <p:nvPicPr>
          <p:cNvPr id="428" name="Google Shape;428;p65"/>
          <p:cNvPicPr preferRelativeResize="0"/>
          <p:nvPr/>
        </p:nvPicPr>
        <p:blipFill>
          <a:blip r:embed="rId3">
            <a:alphaModFix/>
          </a:blip>
          <a:stretch>
            <a:fillRect/>
          </a:stretch>
        </p:blipFill>
        <p:spPr>
          <a:xfrm>
            <a:off x="496450" y="1152475"/>
            <a:ext cx="8151101" cy="3538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432"/>
        <p:cNvGrpSpPr/>
        <p:nvPr/>
      </p:nvGrpSpPr>
      <p:grpSpPr>
        <a:xfrm>
          <a:off x="0" y="0"/>
          <a:ext cx="0" cy="0"/>
          <a:chOff x="0" y="0"/>
          <a:chExt cx="0" cy="0"/>
        </a:xfrm>
      </p:grpSpPr>
      <p:sp>
        <p:nvSpPr>
          <p:cNvPr id="433" name="Google Shape;433;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“Cedros Island”?</a:t>
            </a:r>
            <a:endParaRPr/>
          </a:p>
        </p:txBody>
      </p:sp>
      <p:sp>
        <p:nvSpPr>
          <p:cNvPr id="434" name="Google Shape;434;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
              <a:t>Example 1:</a:t>
            </a:r>
            <a:endParaRPr/>
          </a:p>
          <a:p>
            <a:pPr marL="0" lvl="0" indent="0" algn="l" rtl="0">
              <a:spcBef>
                <a:spcPts val="1200"/>
              </a:spcBef>
              <a:spcAft>
                <a:spcPts val="0"/>
              </a:spcAft>
              <a:buNone/>
            </a:pPr>
            <a:r>
              <a:rPr lang="en"/>
              <a:t>captian mark pisano called in from the independence this afternoon with an update from </a:t>
            </a:r>
            <a:r>
              <a:rPr lang="en">
                <a:solidFill>
                  <a:srgbClr val="FF00FF"/>
                </a:solidFill>
              </a:rPr>
              <a:t>cedros island </a:t>
            </a:r>
            <a:r>
              <a:rPr lang="en"/>
              <a:t>we are in the middle of a 6 day trip we had excellent fishing for two days on nice grade bluefin tuna the majority of the bluefin were in the 50 to 70 pound class we are currently fishing nice big yellowtail at isla cedros and we will be visiting the offshore grounds for tuna on the way back home it has been a great trip we will update you in a couple days </a:t>
            </a:r>
            <a:endParaRPr/>
          </a:p>
          <a:p>
            <a:pPr marL="0" lvl="0" indent="0" algn="l" rtl="0">
              <a:spcBef>
                <a:spcPts val="1200"/>
              </a:spcBef>
              <a:spcAft>
                <a:spcPts val="0"/>
              </a:spcAft>
              <a:buNone/>
            </a:pPr>
            <a:endParaRPr/>
          </a:p>
          <a:p>
            <a:pPr marL="0" lvl="0" indent="0" algn="l" rtl="0">
              <a:spcBef>
                <a:spcPts val="1200"/>
              </a:spcBef>
              <a:spcAft>
                <a:spcPts val="0"/>
              </a:spcAft>
              <a:buNone/>
            </a:pPr>
            <a:r>
              <a:rPr lang="en"/>
              <a:t>Example 2:</a:t>
            </a:r>
            <a:endParaRPr/>
          </a:p>
          <a:p>
            <a:pPr marL="0" lvl="0" indent="0" algn="l" rtl="0">
              <a:spcBef>
                <a:spcPts val="1200"/>
              </a:spcBef>
              <a:spcAft>
                <a:spcPts val="0"/>
              </a:spcAft>
              <a:buNone/>
            </a:pPr>
            <a:r>
              <a:rPr lang="en"/>
              <a:t>hello again we had good fishing and weather today the main target species was yellowfin tuna and the fishing was slower for the tuna however we did pick up a fair share to go along with lots of yellowtail and dorado that we released currently </a:t>
            </a:r>
            <a:r>
              <a:rPr lang="en">
                <a:solidFill>
                  <a:srgbClr val="FF00FF"/>
                </a:solidFill>
              </a:rPr>
              <a:t>cedros island </a:t>
            </a:r>
            <a:r>
              <a:rPr lang="en"/>
              <a:t>is the next stop to enjoy the scenery and weather along with a little catch and release calico bass have a good day the indy crew </a:t>
            </a:r>
            <a:endParaRPr/>
          </a:p>
          <a:p>
            <a:pPr marL="0" lvl="0" indent="0" algn="l" rtl="0">
              <a:spcBef>
                <a:spcPts val="1200"/>
              </a:spcBef>
              <a:spcAft>
                <a:spcPts val="0"/>
              </a:spcAft>
              <a:buNone/>
            </a:pPr>
            <a:endParaRPr/>
          </a:p>
          <a:p>
            <a:pPr marL="0" lvl="0" indent="0" algn="l" rtl="0">
              <a:spcBef>
                <a:spcPts val="1200"/>
              </a:spcBef>
              <a:spcAft>
                <a:spcPts val="0"/>
              </a:spcAft>
              <a:buNone/>
            </a:pPr>
            <a:r>
              <a:rPr lang="en"/>
              <a:t>Example 3:</a:t>
            </a:r>
            <a:endParaRPr/>
          </a:p>
          <a:p>
            <a:pPr marL="0" lvl="0" indent="0" algn="l" rtl="0">
              <a:spcBef>
                <a:spcPts val="1200"/>
              </a:spcBef>
              <a:spcAft>
                <a:spcPts val="0"/>
              </a:spcAft>
              <a:buClr>
                <a:schemeClr val="dk1"/>
              </a:buClr>
              <a:buSzPct val="61111"/>
              <a:buFont typeface="Arial"/>
              <a:buNone/>
            </a:pPr>
            <a:r>
              <a:rPr lang="en"/>
              <a:t>wide open yellowtail chad woods with live update from </a:t>
            </a:r>
            <a:r>
              <a:rPr lang="en">
                <a:solidFill>
                  <a:srgbClr val="FF00FF"/>
                </a:solidFill>
              </a:rPr>
              <a:t>cedros island </a:t>
            </a:r>
            <a:r>
              <a:rPr lang="en"/>
              <a:t>aboard the independence they already got 150 yellowtail from this morning theyre biting surface iron yo yoing jigs and live sardines theyll probably get limits shortly more updates to come call judy at independence sportfishing at 619 226 6006 to book your next trip dont miss out</a:t>
            </a:r>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Today’s ecosystem</a:t>
            </a:r>
            <a:endParaRPr/>
          </a:p>
        </p:txBody>
      </p:sp>
      <p:pic>
        <p:nvPicPr>
          <p:cNvPr id="88" name="Google Shape;88;p17"/>
          <p:cNvPicPr preferRelativeResize="0"/>
          <p:nvPr/>
        </p:nvPicPr>
        <p:blipFill>
          <a:blip r:embed="rId3">
            <a:alphaModFix/>
          </a:blip>
          <a:stretch>
            <a:fillRect/>
          </a:stretch>
        </p:blipFill>
        <p:spPr>
          <a:xfrm>
            <a:off x="1821488" y="1017725"/>
            <a:ext cx="5501033" cy="4125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Today’s ecosystem</a:t>
            </a:r>
            <a:endParaRPr/>
          </a:p>
          <a:p>
            <a:pPr marL="0" lvl="0" indent="0" algn="ctr" rtl="0">
              <a:spcBef>
                <a:spcPts val="0"/>
              </a:spcBef>
              <a:spcAft>
                <a:spcPts val="0"/>
              </a:spcAft>
              <a:buNone/>
            </a:pPr>
            <a:endParaRPr/>
          </a:p>
        </p:txBody>
      </p:sp>
      <p:pic>
        <p:nvPicPr>
          <p:cNvPr id="95" name="Google Shape;95;p18"/>
          <p:cNvPicPr preferRelativeResize="0"/>
          <p:nvPr/>
        </p:nvPicPr>
        <p:blipFill>
          <a:blip r:embed="rId3">
            <a:alphaModFix/>
          </a:blip>
          <a:stretch>
            <a:fillRect/>
          </a:stretch>
        </p:blipFill>
        <p:spPr>
          <a:xfrm>
            <a:off x="1336225" y="1087250"/>
            <a:ext cx="6411274" cy="395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Today’s ecosystem</a:t>
            </a:r>
            <a:endParaRPr/>
          </a:p>
        </p:txBody>
      </p:sp>
      <p:pic>
        <p:nvPicPr>
          <p:cNvPr id="101" name="Google Shape;101;p19"/>
          <p:cNvPicPr preferRelativeResize="0"/>
          <p:nvPr/>
        </p:nvPicPr>
        <p:blipFill>
          <a:blip r:embed="rId3">
            <a:alphaModFix/>
          </a:blip>
          <a:stretch>
            <a:fillRect/>
          </a:stretch>
        </p:blipFill>
        <p:spPr>
          <a:xfrm>
            <a:off x="1466075" y="1091775"/>
            <a:ext cx="2885650" cy="3881899"/>
          </a:xfrm>
          <a:prstGeom prst="rect">
            <a:avLst/>
          </a:prstGeom>
          <a:noFill/>
          <a:ln>
            <a:noFill/>
          </a:ln>
        </p:spPr>
      </p:pic>
      <p:pic>
        <p:nvPicPr>
          <p:cNvPr id="102" name="Google Shape;102;p19"/>
          <p:cNvPicPr preferRelativeResize="0"/>
          <p:nvPr/>
        </p:nvPicPr>
        <p:blipFill>
          <a:blip r:embed="rId4">
            <a:alphaModFix/>
          </a:blip>
          <a:stretch>
            <a:fillRect/>
          </a:stretch>
        </p:blipFill>
        <p:spPr>
          <a:xfrm>
            <a:off x="4714933" y="1091775"/>
            <a:ext cx="3247693" cy="383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Some questions to explore</a:t>
            </a:r>
            <a:endParaRPr/>
          </a:p>
        </p:txBody>
      </p:sp>
      <p:sp>
        <p:nvSpPr>
          <p:cNvPr id="108" name="Google Shape;10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What is the culture of the boats like? What do they post about?</a:t>
            </a:r>
            <a:endParaRPr dirty="0"/>
          </a:p>
          <a:p>
            <a:pPr marL="457200" lvl="0" indent="-342900" algn="l" rtl="0">
              <a:spcBef>
                <a:spcPts val="0"/>
              </a:spcBef>
              <a:spcAft>
                <a:spcPts val="0"/>
              </a:spcAft>
              <a:buSzPts val="1800"/>
              <a:buChar char="-"/>
            </a:pPr>
            <a:r>
              <a:rPr lang="en" dirty="0"/>
              <a:t>What fish do they catch? </a:t>
            </a:r>
          </a:p>
          <a:p>
            <a:pPr marL="457200" lvl="0" indent="-342900" algn="l" rtl="0">
              <a:spcBef>
                <a:spcPts val="0"/>
              </a:spcBef>
              <a:spcAft>
                <a:spcPts val="0"/>
              </a:spcAft>
              <a:buSzPts val="1800"/>
              <a:buChar char="-"/>
            </a:pPr>
            <a:r>
              <a:rPr lang="en" dirty="0"/>
              <a:t>When is the best time to go?</a:t>
            </a:r>
            <a:endParaRPr dirty="0"/>
          </a:p>
          <a:p>
            <a:pPr marL="457200" lvl="0" indent="-342900" algn="l" rtl="0">
              <a:spcBef>
                <a:spcPts val="0"/>
              </a:spcBef>
              <a:spcAft>
                <a:spcPts val="0"/>
              </a:spcAft>
              <a:buSzPts val="1800"/>
              <a:buChar char="-"/>
            </a:pPr>
            <a:r>
              <a:rPr lang="en" strike="sngStrike" dirty="0"/>
              <a:t>Does weather matter? </a:t>
            </a:r>
            <a:r>
              <a:rPr lang="en" dirty="0"/>
              <a:t> We’ll be skipping this due to data constraints</a:t>
            </a:r>
            <a:endParaRPr dirty="0"/>
          </a:p>
        </p:txBody>
      </p:sp>
      <p:pic>
        <p:nvPicPr>
          <p:cNvPr id="109" name="Google Shape;109;p20"/>
          <p:cNvPicPr preferRelativeResize="0"/>
          <p:nvPr/>
        </p:nvPicPr>
        <p:blipFill>
          <a:blip r:embed="rId3">
            <a:alphaModFix/>
          </a:blip>
          <a:stretch>
            <a:fillRect/>
          </a:stretch>
        </p:blipFill>
        <p:spPr>
          <a:xfrm>
            <a:off x="3390900" y="3140125"/>
            <a:ext cx="2362200" cy="14287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1299</Words>
  <Application>Microsoft Office PowerPoint</Application>
  <PresentationFormat>On-screen Show (16:9)</PresentationFormat>
  <Paragraphs>154</Paragraphs>
  <Slides>57</Slides>
  <Notes>56</Notes>
  <HiddenSlides>17</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57</vt:i4>
      </vt:variant>
    </vt:vector>
  </HeadingPairs>
  <TitlesOfParts>
    <vt:vector size="59" baseType="lpstr">
      <vt:lpstr>Arial</vt:lpstr>
      <vt:lpstr>Simple Light</vt:lpstr>
      <vt:lpstr>A Fishy Analysis </vt:lpstr>
      <vt:lpstr>Ever see this in the San Diego harbor?</vt:lpstr>
      <vt:lpstr>Catch of the Day (🐠 Agenda 🐠)</vt:lpstr>
      <vt:lpstr>Deep-Sea Fishing in San Diego over the past ~100 years *all excerpts from SD Union Tribune</vt:lpstr>
      <vt:lpstr>Today’s ecosystem </vt:lpstr>
      <vt:lpstr>Today’s ecosystem</vt:lpstr>
      <vt:lpstr>Today’s ecosystem </vt:lpstr>
      <vt:lpstr>Today’s ecosystem</vt:lpstr>
      <vt:lpstr>Some questions to explore</vt:lpstr>
      <vt:lpstr>What we’re analyzing</vt:lpstr>
      <vt:lpstr>Collecting data  </vt:lpstr>
      <vt:lpstr>Webscraping</vt:lpstr>
      <vt:lpstr>Webscraping</vt:lpstr>
      <vt:lpstr>Webscraping</vt:lpstr>
      <vt:lpstr>The data (~3k posts, from 2005 to 2020)</vt:lpstr>
      <vt:lpstr>Weather database online has missing data :(</vt:lpstr>
      <vt:lpstr>What are they talking about in these posts?</vt:lpstr>
      <vt:lpstr>PowerPoint Presentation</vt:lpstr>
      <vt:lpstr>Beyond single words - Phrases via PMI</vt:lpstr>
      <vt:lpstr>Top phrases</vt:lpstr>
      <vt:lpstr>Top phrases</vt:lpstr>
      <vt:lpstr>Today’s ecosystem</vt:lpstr>
      <vt:lpstr>A few random phrases</vt:lpstr>
      <vt:lpstr>Where is Cedros Island?</vt:lpstr>
      <vt:lpstr>Summarize conversations with topic models</vt:lpstr>
      <vt:lpstr>Summarize conversations with topic models</vt:lpstr>
      <vt:lpstr>Summarize conversations with topic models</vt:lpstr>
      <vt:lpstr>The LDA results</vt:lpstr>
      <vt:lpstr>Language and Culture of Boats</vt:lpstr>
      <vt:lpstr>What are they catching, and when?</vt:lpstr>
      <vt:lpstr>What are they catching, and when?</vt:lpstr>
      <vt:lpstr>PowerPoint Presentation</vt:lpstr>
      <vt:lpstr>First, which fish exist in San Diego? Try word embeddings </vt:lpstr>
      <vt:lpstr>Embeddings provide a way to describe *similarity* </vt:lpstr>
      <vt:lpstr>SpaCy gives 300-dimensional word embeddings</vt:lpstr>
      <vt:lpstr>Use a fish name we know to find others</vt:lpstr>
      <vt:lpstr>Not all words have an embedding in this library</vt:lpstr>
      <vt:lpstr>Total Fish mentions</vt:lpstr>
      <vt:lpstr>PowerPoint Presentation</vt:lpstr>
      <vt:lpstr>PowerPoint Presentation</vt:lpstr>
      <vt:lpstr>PowerPoint Presentation</vt:lpstr>
      <vt:lpstr>Future work</vt:lpstr>
      <vt:lpstr>...Some of the data already exists! </vt:lpstr>
      <vt:lpstr>Questions?</vt:lpstr>
      <vt:lpstr>Sources</vt:lpstr>
      <vt:lpstr>The quantity problem</vt:lpstr>
      <vt:lpstr>PowerPoint Presentation</vt:lpstr>
      <vt:lpstr>Weather url</vt:lpstr>
      <vt:lpstr>What can we learn?</vt:lpstr>
      <vt:lpstr>Catch of the Day (🐠 Agenda 🐠)</vt:lpstr>
      <vt:lpstr>Top phrases</vt:lpstr>
      <vt:lpstr>Which fish do they catch? Try word embeddings  </vt:lpstr>
      <vt:lpstr>Which fish do they catch? Try word embeddings</vt:lpstr>
      <vt:lpstr>Which fish do they catch? Try word embeddings  </vt:lpstr>
      <vt:lpstr>Embeddings provide a way to describe *similarity*</vt:lpstr>
      <vt:lpstr>Collecting data  </vt:lpstr>
      <vt:lpstr>What is “Cedros Island”?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Fishy Analysis </dc:title>
  <cp:lastModifiedBy>Lawrence, Mike</cp:lastModifiedBy>
  <cp:revision>1</cp:revision>
  <dcterms:modified xsi:type="dcterms:W3CDTF">2021-09-10T18:44:50Z</dcterms:modified>
</cp:coreProperties>
</file>